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257" r:id="rId3"/>
    <p:sldId id="259" r:id="rId4"/>
    <p:sldId id="258" r:id="rId5"/>
    <p:sldId id="260" r:id="rId6"/>
    <p:sldId id="261" r:id="rId7"/>
    <p:sldId id="263" r:id="rId8"/>
    <p:sldId id="262" r:id="rId9"/>
    <p:sldId id="264" r:id="rId10"/>
    <p:sldId id="266" r:id="rId11"/>
    <p:sldId id="268" r:id="rId12"/>
    <p:sldId id="267"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3" r:id="rId26"/>
    <p:sldId id="284" r:id="rId27"/>
    <p:sldId id="285" r:id="rId28"/>
    <p:sldId id="287" r:id="rId29"/>
    <p:sldId id="288" r:id="rId30"/>
    <p:sldId id="289" r:id="rId31"/>
    <p:sldId id="294" r:id="rId32"/>
    <p:sldId id="290" r:id="rId33"/>
    <p:sldId id="291" r:id="rId34"/>
    <p:sldId id="292" r:id="rId35"/>
    <p:sldId id="293" r:id="rId36"/>
    <p:sldId id="29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hakjot kaur" initials="mk" lastIdx="1" clrIdx="0">
    <p:extLst>
      <p:ext uri="{19B8F6BF-5375-455C-9EA6-DF929625EA0E}">
        <p15:presenceInfo xmlns:p15="http://schemas.microsoft.com/office/powerpoint/2012/main" userId="9c87acffaf2e44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1673931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0207F6-4BD5-40BA-B281-78BD0A190D78}" type="datetimeFigureOut">
              <a:rPr lang="en-CA" smtClean="0"/>
              <a:t>2020-07-29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3322145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3004496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3821785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136211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434354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3710151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329563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290709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90578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0207F6-4BD5-40BA-B281-78BD0A190D78}" type="datetimeFigureOut">
              <a:rPr lang="en-CA" smtClean="0"/>
              <a:t>2020-07-29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3109533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0207F6-4BD5-40BA-B281-78BD0A190D78}" type="datetimeFigureOut">
              <a:rPr lang="en-CA" smtClean="0"/>
              <a:t>2020-07-29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1015546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0207F6-4BD5-40BA-B281-78BD0A190D78}" type="datetimeFigureOut">
              <a:rPr lang="en-CA" smtClean="0"/>
              <a:t>2020-07-29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321459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0207F6-4BD5-40BA-B281-78BD0A190D78}" type="datetimeFigureOut">
              <a:rPr lang="en-CA" smtClean="0"/>
              <a:t>2020-07-29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1629945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207F6-4BD5-40BA-B281-78BD0A190D78}" type="datetimeFigureOut">
              <a:rPr lang="en-CA" smtClean="0"/>
              <a:t>2020-07-29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1344448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0207F6-4BD5-40BA-B281-78BD0A190D78}" type="datetimeFigureOut">
              <a:rPr lang="en-CA" smtClean="0"/>
              <a:t>2020-07-29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3134049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A0207F6-4BD5-40BA-B281-78BD0A190D78}" type="datetimeFigureOut">
              <a:rPr lang="en-CA" smtClean="0"/>
              <a:t>2020-07-29</a:t>
            </a:fld>
            <a:endParaRPr lang="en-CA"/>
          </a:p>
        </p:txBody>
      </p:sp>
      <p:sp>
        <p:nvSpPr>
          <p:cNvPr id="6" name="Footer Placeholder 5"/>
          <p:cNvSpPr>
            <a:spLocks noGrp="1"/>
          </p:cNvSpPr>
          <p:nvPr>
            <p:ph type="ftr" sz="quarter" idx="11"/>
          </p:nvPr>
        </p:nvSpPr>
        <p:spPr>
          <a:xfrm>
            <a:off x="1141412" y="5883275"/>
            <a:ext cx="5105400" cy="365125"/>
          </a:xfrm>
        </p:spPr>
        <p:txBody>
          <a:bodyPr/>
          <a:lstStyle/>
          <a:p>
            <a:endParaRPr lang="en-CA"/>
          </a:p>
        </p:txBody>
      </p:sp>
      <p:sp>
        <p:nvSpPr>
          <p:cNvPr id="7" name="Slide Number Placeholder 6"/>
          <p:cNvSpPr>
            <a:spLocks noGrp="1"/>
          </p:cNvSpPr>
          <p:nvPr>
            <p:ph type="sldNum" sz="quarter" idx="12"/>
          </p:nvPr>
        </p:nvSpPr>
        <p:spPr>
          <a:xfrm>
            <a:off x="10742612" y="5883275"/>
            <a:ext cx="322567" cy="365125"/>
          </a:xfrm>
        </p:spPr>
        <p:txBody>
          <a:bodyPr/>
          <a:lstStyle/>
          <a:p>
            <a:fld id="{20C20CCA-31AF-48F5-9225-30C658A1437D}" type="slidenum">
              <a:rPr lang="en-CA" smtClean="0"/>
              <a:t>‹#›</a:t>
            </a:fld>
            <a:endParaRPr lang="en-CA"/>
          </a:p>
        </p:txBody>
      </p:sp>
    </p:spTree>
    <p:extLst>
      <p:ext uri="{BB962C8B-B14F-4D97-AF65-F5344CB8AC3E}">
        <p14:creationId xmlns:p14="http://schemas.microsoft.com/office/powerpoint/2010/main" val="3482299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A0207F6-4BD5-40BA-B281-78BD0A190D78}" type="datetimeFigureOut">
              <a:rPr lang="en-CA" smtClean="0"/>
              <a:t>2020-07-29</a:t>
            </a:fld>
            <a:endParaRPr lang="en-CA"/>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CA"/>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0C20CCA-31AF-48F5-9225-30C658A1437D}" type="slidenum">
              <a:rPr lang="en-CA" smtClean="0"/>
              <a:t>‹#›</a:t>
            </a:fld>
            <a:endParaRPr lang="en-CA"/>
          </a:p>
        </p:txBody>
      </p:sp>
    </p:spTree>
    <p:extLst>
      <p:ext uri="{BB962C8B-B14F-4D97-AF65-F5344CB8AC3E}">
        <p14:creationId xmlns:p14="http://schemas.microsoft.com/office/powerpoint/2010/main" val="401882244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microsoft.com/en-us/aspnet/core/data/ef-rp/intro?view=aspnetcore-2.1&amp;tabs=visual-studio#update-mai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93EC-C36C-4F24-A331-E7A42BB3F6AA}"/>
              </a:ext>
            </a:extLst>
          </p:cNvPr>
          <p:cNvSpPr>
            <a:spLocks noGrp="1"/>
          </p:cNvSpPr>
          <p:nvPr>
            <p:ph type="ctrTitle"/>
          </p:nvPr>
        </p:nvSpPr>
        <p:spPr>
          <a:xfrm>
            <a:off x="1751012" y="609601"/>
            <a:ext cx="8676222" cy="2001077"/>
          </a:xfrm>
        </p:spPr>
        <p:txBody>
          <a:bodyPr>
            <a:normAutofit/>
          </a:bodyPr>
          <a:lstStyle/>
          <a:p>
            <a:r>
              <a:rPr lang="en-US" sz="6600" b="1" i="1" dirty="0">
                <a:solidFill>
                  <a:srgbClr val="0070C0"/>
                </a:solidFill>
                <a:latin typeface="Calibri" panose="020F0502020204030204" pitchFamily="34" charset="0"/>
                <a:cs typeface="Calibri" panose="020F0502020204030204" pitchFamily="34" charset="0"/>
              </a:rPr>
              <a:t>ASP.NET CORE WEB APP</a:t>
            </a:r>
            <a:endParaRPr lang="en-CA" sz="6600" dirty="0">
              <a:solidFill>
                <a:srgbClr val="0070C0"/>
              </a:solidFill>
            </a:endParaRPr>
          </a:p>
        </p:txBody>
      </p:sp>
      <p:sp>
        <p:nvSpPr>
          <p:cNvPr id="3" name="Subtitle 2">
            <a:extLst>
              <a:ext uri="{FF2B5EF4-FFF2-40B4-BE49-F238E27FC236}">
                <a16:creationId xmlns:a16="http://schemas.microsoft.com/office/drawing/2014/main" id="{1A978EF5-A6DA-4D75-84CB-78631E2C851F}"/>
              </a:ext>
            </a:extLst>
          </p:cNvPr>
          <p:cNvSpPr>
            <a:spLocks noGrp="1"/>
          </p:cNvSpPr>
          <p:nvPr>
            <p:ph type="subTitle" idx="1"/>
          </p:nvPr>
        </p:nvSpPr>
        <p:spPr>
          <a:xfrm>
            <a:off x="1751012" y="3429000"/>
            <a:ext cx="8676222" cy="2362200"/>
          </a:xfrm>
        </p:spPr>
        <p:txBody>
          <a:bodyPr>
            <a:normAutofit/>
          </a:bodyPr>
          <a:lstStyle/>
          <a:p>
            <a:r>
              <a:rPr lang="en-CA" sz="3200" dirty="0"/>
              <a:t>Name: Mehakjot Kaur </a:t>
            </a:r>
          </a:p>
          <a:p>
            <a:r>
              <a:rPr lang="en-CA" sz="3200" dirty="0"/>
              <a:t>Student Number:200447070</a:t>
            </a:r>
          </a:p>
          <a:p>
            <a:r>
              <a:rPr lang="en-CA" sz="3200" dirty="0"/>
              <a:t>Professor Name: Nital Shah</a:t>
            </a:r>
          </a:p>
        </p:txBody>
      </p:sp>
    </p:spTree>
    <p:extLst>
      <p:ext uri="{BB962C8B-B14F-4D97-AF65-F5344CB8AC3E}">
        <p14:creationId xmlns:p14="http://schemas.microsoft.com/office/powerpoint/2010/main" val="3375817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68C-5E3C-4086-959C-6292994B6D5E}"/>
              </a:ext>
            </a:extLst>
          </p:cNvPr>
          <p:cNvSpPr>
            <a:spLocks noGrp="1"/>
          </p:cNvSpPr>
          <p:nvPr>
            <p:ph type="title"/>
          </p:nvPr>
        </p:nvSpPr>
        <p:spPr>
          <a:xfrm>
            <a:off x="1022143" y="1524000"/>
            <a:ext cx="9905998" cy="1905000"/>
          </a:xfrm>
        </p:spPr>
        <p:txBody>
          <a:bodyPr>
            <a:normAutofit/>
          </a:bodyPr>
          <a:lstStyle/>
          <a:p>
            <a:r>
              <a:rPr lang="en-US" sz="5400" b="1" dirty="0">
                <a:solidFill>
                  <a:srgbClr val="7030A0"/>
                </a:solidFill>
                <a:effectLst/>
              </a:rPr>
              <a:t>Work with data using Entity Framework</a:t>
            </a:r>
            <a:endParaRPr lang="en-CA" sz="5400" dirty="0">
              <a:solidFill>
                <a:srgbClr val="7030A0"/>
              </a:solidFill>
            </a:endParaRPr>
          </a:p>
        </p:txBody>
      </p:sp>
    </p:spTree>
    <p:extLst>
      <p:ext uri="{BB962C8B-B14F-4D97-AF65-F5344CB8AC3E}">
        <p14:creationId xmlns:p14="http://schemas.microsoft.com/office/powerpoint/2010/main" val="288416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EE12-5BBB-495F-84BE-FB948F944FA9}"/>
              </a:ext>
            </a:extLst>
          </p:cNvPr>
          <p:cNvSpPr>
            <a:spLocks noGrp="1"/>
          </p:cNvSpPr>
          <p:nvPr>
            <p:ph type="title"/>
          </p:nvPr>
        </p:nvSpPr>
        <p:spPr>
          <a:xfrm>
            <a:off x="796857" y="245164"/>
            <a:ext cx="9905998" cy="821635"/>
          </a:xfrm>
        </p:spPr>
        <p:txBody>
          <a:bodyPr/>
          <a:lstStyle/>
          <a:p>
            <a:r>
              <a:rPr lang="en-CA" b="1" dirty="0">
                <a:solidFill>
                  <a:srgbClr val="7030A0"/>
                </a:solidFill>
                <a:effectLst/>
              </a:rPr>
              <a:t>Add your model</a:t>
            </a:r>
            <a:endParaRPr lang="en-CA" dirty="0"/>
          </a:p>
        </p:txBody>
      </p:sp>
      <p:sp>
        <p:nvSpPr>
          <p:cNvPr id="3" name="Content Placeholder 2">
            <a:extLst>
              <a:ext uri="{FF2B5EF4-FFF2-40B4-BE49-F238E27FC236}">
                <a16:creationId xmlns:a16="http://schemas.microsoft.com/office/drawing/2014/main" id="{F5467119-811E-47A0-B576-2625CC1C231A}"/>
              </a:ext>
            </a:extLst>
          </p:cNvPr>
          <p:cNvSpPr>
            <a:spLocks noGrp="1"/>
          </p:cNvSpPr>
          <p:nvPr>
            <p:ph sz="half" idx="1"/>
          </p:nvPr>
        </p:nvSpPr>
        <p:spPr>
          <a:xfrm>
            <a:off x="357809" y="1066799"/>
            <a:ext cx="5660403" cy="4724402"/>
          </a:xfrm>
        </p:spPr>
        <p:txBody>
          <a:bodyPr>
            <a:normAutofit/>
          </a:bodyPr>
          <a:lstStyle/>
          <a:p>
            <a:pPr marL="0" indent="0">
              <a:buNone/>
            </a:pPr>
            <a:r>
              <a:rPr lang="en-US" dirty="0">
                <a:effectLst/>
              </a:rPr>
              <a:t>to describe what the data should look like is the first thing you need to do to work with data in your ASP.NET Core application . We call that creating a </a:t>
            </a:r>
            <a:r>
              <a:rPr lang="en-US" i="1" dirty="0">
                <a:effectLst/>
              </a:rPr>
              <a:t>model</a:t>
            </a:r>
            <a:r>
              <a:rPr lang="en-US" dirty="0">
                <a:effectLst/>
              </a:rPr>
              <a:t> of the things. In real world applications, we'll add custom business logic to these models so they can behave in certain ways and automate tasks for us. For this sample, we're going to create a simple system for tracking board games. We need a class that represents a game  and includes some properties that we might want to record about that game, like how many players it can support. This class will go into a new folder we'll create in the root of the web project, called </a:t>
            </a:r>
            <a:r>
              <a:rPr lang="en-US" i="1" dirty="0">
                <a:effectLst/>
              </a:rPr>
              <a:t>Models</a:t>
            </a:r>
            <a:r>
              <a:rPr lang="en-US" dirty="0">
                <a:effectLst/>
              </a:rPr>
              <a:t>.</a:t>
            </a:r>
            <a:endParaRPr lang="en-CA" dirty="0"/>
          </a:p>
          <a:p>
            <a:endParaRPr lang="en-CA" dirty="0"/>
          </a:p>
        </p:txBody>
      </p:sp>
      <p:pic>
        <p:nvPicPr>
          <p:cNvPr id="6" name="Content Placeholder 5" descr="A screenshot of a computer&#10;&#10;Description automatically generated">
            <a:extLst>
              <a:ext uri="{FF2B5EF4-FFF2-40B4-BE49-F238E27FC236}">
                <a16:creationId xmlns:a16="http://schemas.microsoft.com/office/drawing/2014/main" id="{BBEEDCF7-1BCC-4830-B7A4-01AAB08AA2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5010" r="61818" b="53301"/>
          <a:stretch/>
        </p:blipFill>
        <p:spPr>
          <a:xfrm>
            <a:off x="6096000" y="1066800"/>
            <a:ext cx="5735015" cy="4724402"/>
          </a:xfrm>
        </p:spPr>
      </p:pic>
    </p:spTree>
    <p:extLst>
      <p:ext uri="{BB962C8B-B14F-4D97-AF65-F5344CB8AC3E}">
        <p14:creationId xmlns:p14="http://schemas.microsoft.com/office/powerpoint/2010/main" val="3397497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2CF5-BD67-4F8E-8AC9-ACC703D0178B}"/>
              </a:ext>
            </a:extLst>
          </p:cNvPr>
          <p:cNvSpPr>
            <a:spLocks noGrp="1"/>
          </p:cNvSpPr>
          <p:nvPr>
            <p:ph type="title"/>
          </p:nvPr>
        </p:nvSpPr>
        <p:spPr>
          <a:xfrm>
            <a:off x="1141413" y="609600"/>
            <a:ext cx="9905998" cy="1148862"/>
          </a:xfrm>
        </p:spPr>
        <p:txBody>
          <a:bodyPr>
            <a:normAutofit/>
          </a:bodyPr>
          <a:lstStyle/>
          <a:p>
            <a:r>
              <a:rPr lang="en-US" b="1" dirty="0">
                <a:solidFill>
                  <a:srgbClr val="7030A0"/>
                </a:solidFill>
                <a:effectLst/>
                <a:latin typeface="Calibri" panose="020F0502020204030204" pitchFamily="34" charset="0"/>
                <a:cs typeface="Calibri" panose="020F0502020204030204" pitchFamily="34" charset="0"/>
              </a:rPr>
              <a:t>Create the pages to manage your game library</a:t>
            </a:r>
            <a:br>
              <a:rPr lang="en-US" b="1" dirty="0">
                <a:effectLst/>
              </a:rPr>
            </a:br>
            <a:endParaRPr lang="en-CA" dirty="0"/>
          </a:p>
        </p:txBody>
      </p:sp>
      <p:sp>
        <p:nvSpPr>
          <p:cNvPr id="3" name="Content Placeholder 2">
            <a:extLst>
              <a:ext uri="{FF2B5EF4-FFF2-40B4-BE49-F238E27FC236}">
                <a16:creationId xmlns:a16="http://schemas.microsoft.com/office/drawing/2014/main" id="{0E2552EA-C37F-475C-80C2-B37370758F74}"/>
              </a:ext>
            </a:extLst>
          </p:cNvPr>
          <p:cNvSpPr>
            <a:spLocks noGrp="1"/>
          </p:cNvSpPr>
          <p:nvPr>
            <p:ph idx="1"/>
          </p:nvPr>
        </p:nvSpPr>
        <p:spPr>
          <a:xfrm>
            <a:off x="1141413" y="1871003"/>
            <a:ext cx="9905998" cy="3920197"/>
          </a:xfrm>
        </p:spPr>
        <p:txBody>
          <a:bodyPr/>
          <a:lstStyle/>
          <a:p>
            <a:r>
              <a:rPr lang="en-US" sz="2800" dirty="0">
                <a:effectLst/>
                <a:latin typeface="Calibri" panose="020F0502020204030204" pitchFamily="34" charset="0"/>
                <a:cs typeface="Calibri" panose="020F0502020204030204" pitchFamily="34" charset="0"/>
              </a:rPr>
              <a:t>Open the Pages folder in the web project and add a new folder there. Call it </a:t>
            </a:r>
            <a:r>
              <a:rPr lang="en-US" sz="2800" i="1" dirty="0">
                <a:effectLst/>
                <a:latin typeface="Calibri" panose="020F0502020204030204" pitchFamily="34" charset="0"/>
                <a:cs typeface="Calibri" panose="020F0502020204030204" pitchFamily="34" charset="0"/>
              </a:rPr>
              <a:t>Games</a:t>
            </a:r>
            <a:r>
              <a:rPr lang="en-US" sz="2800" dirty="0">
                <a:effectLst/>
                <a:latin typeface="Calibri" panose="020F0502020204030204" pitchFamily="34" charset="0"/>
                <a:cs typeface="Calibri" panose="020F0502020204030204" pitchFamily="34" charset="0"/>
              </a:rPr>
              <a:t>.</a:t>
            </a:r>
          </a:p>
          <a:p>
            <a:r>
              <a:rPr lang="en-US" sz="2800" dirty="0">
                <a:effectLst/>
                <a:latin typeface="Calibri" panose="020F0502020204030204" pitchFamily="34" charset="0"/>
                <a:cs typeface="Calibri" panose="020F0502020204030204" pitchFamily="34" charset="0"/>
              </a:rPr>
              <a:t>right click on Games and choose </a:t>
            </a:r>
            <a:r>
              <a:rPr lang="en-US" sz="2800" b="1" dirty="0">
                <a:effectLst/>
                <a:latin typeface="Calibri" panose="020F0502020204030204" pitchFamily="34" charset="0"/>
                <a:cs typeface="Calibri" panose="020F0502020204030204" pitchFamily="34" charset="0"/>
              </a:rPr>
              <a:t>Add</a:t>
            </a:r>
            <a:r>
              <a:rPr lang="en-US" sz="2800" dirty="0">
                <a:effectLst/>
                <a:latin typeface="Calibri" panose="020F0502020204030204" pitchFamily="34" charset="0"/>
                <a:cs typeface="Calibri" panose="020F0502020204030204" pitchFamily="34" charset="0"/>
              </a:rPr>
              <a:t> &gt; </a:t>
            </a:r>
            <a:r>
              <a:rPr lang="en-US" sz="2800" b="1" dirty="0">
                <a:effectLst/>
                <a:latin typeface="Calibri" panose="020F0502020204030204" pitchFamily="34" charset="0"/>
                <a:cs typeface="Calibri" panose="020F0502020204030204" pitchFamily="34" charset="0"/>
              </a:rPr>
              <a:t>New Scaffolded Item</a:t>
            </a:r>
            <a:r>
              <a:rPr lang="en-US" sz="2800" dirty="0">
                <a:effectLst/>
                <a:latin typeface="Calibri" panose="020F0502020204030204" pitchFamily="34" charset="0"/>
                <a:cs typeface="Calibri" panose="020F0502020204030204" pitchFamily="34" charset="0"/>
              </a:rPr>
              <a:t>. Choose the Razor Pages using </a:t>
            </a:r>
            <a:r>
              <a:rPr lang="en-US" sz="2800" b="1" dirty="0">
                <a:effectLst/>
                <a:latin typeface="Calibri" panose="020F0502020204030204" pitchFamily="34" charset="0"/>
                <a:cs typeface="Calibri" panose="020F0502020204030204" pitchFamily="34" charset="0"/>
              </a:rPr>
              <a:t>Entity Framework (CRUD)</a:t>
            </a:r>
            <a:r>
              <a:rPr lang="en-US" sz="2800" dirty="0">
                <a:effectLst/>
                <a:latin typeface="Calibri" panose="020F0502020204030204" pitchFamily="34" charset="0"/>
                <a:cs typeface="Calibri" panose="020F0502020204030204" pitchFamily="34" charset="0"/>
              </a:rPr>
              <a:t> option. CRUD stands for "Create, Read, Update, Delete" </a:t>
            </a:r>
          </a:p>
          <a:p>
            <a:r>
              <a:rPr lang="en-US" sz="2800" dirty="0">
                <a:effectLst/>
                <a:latin typeface="Calibri" panose="020F0502020204030204" pitchFamily="34" charset="0"/>
                <a:cs typeface="Calibri" panose="020F0502020204030204" pitchFamily="34" charset="0"/>
              </a:rPr>
              <a:t>Select your game model class and use it ‘+’ icon to add a new data context class.name it  as AppDbContext. Leave the rest as default and click add.</a:t>
            </a:r>
          </a:p>
          <a:p>
            <a:endParaRPr lang="en-CA" dirty="0"/>
          </a:p>
        </p:txBody>
      </p:sp>
    </p:spTree>
    <p:extLst>
      <p:ext uri="{BB962C8B-B14F-4D97-AF65-F5344CB8AC3E}">
        <p14:creationId xmlns:p14="http://schemas.microsoft.com/office/powerpoint/2010/main" val="560542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E796-B8BB-451A-91EA-99E3CCBC5987}"/>
              </a:ext>
            </a:extLst>
          </p:cNvPr>
          <p:cNvSpPr>
            <a:spLocks noGrp="1"/>
          </p:cNvSpPr>
          <p:nvPr>
            <p:ph type="title"/>
          </p:nvPr>
        </p:nvSpPr>
        <p:spPr>
          <a:xfrm>
            <a:off x="1141413" y="609600"/>
            <a:ext cx="9905998" cy="2057400"/>
          </a:xfrm>
        </p:spPr>
        <p:txBody>
          <a:bodyPr>
            <a:normAutofit fontScale="90000"/>
          </a:bodyPr>
          <a:lstStyle/>
          <a:p>
            <a:r>
              <a:rPr lang="en-US" sz="2000" dirty="0">
                <a:solidFill>
                  <a:schemeClr val="tx1"/>
                </a:solidFill>
                <a:effectLst/>
                <a:latin typeface="Calibri" panose="020F0502020204030204" pitchFamily="34" charset="0"/>
                <a:cs typeface="Calibri" panose="020F0502020204030204" pitchFamily="34" charset="0"/>
              </a:rPr>
              <a:t>  the following Razor Pages added to your Games folder:</a:t>
            </a:r>
            <a:br>
              <a:rPr lang="en-US" sz="2000" dirty="0">
                <a:effectLst/>
                <a:latin typeface="Calibri" panose="020F0502020204030204" pitchFamily="34" charset="0"/>
                <a:cs typeface="Calibri" panose="020F0502020204030204" pitchFamily="34" charset="0"/>
              </a:rPr>
            </a:br>
            <a:r>
              <a:rPr lang="en-US" sz="2000" dirty="0">
                <a:solidFill>
                  <a:schemeClr val="tx1"/>
                </a:solidFill>
                <a:effectLst/>
                <a:latin typeface="Calibri" panose="020F0502020204030204" pitchFamily="34" charset="0"/>
                <a:cs typeface="Calibri" panose="020F0502020204030204" pitchFamily="34" charset="0"/>
              </a:rPr>
              <a:t>* Create.cshtml</a:t>
            </a:r>
            <a:br>
              <a:rPr lang="en-US" sz="2000" dirty="0">
                <a:solidFill>
                  <a:schemeClr val="tx1"/>
                </a:solidFill>
                <a:effectLst/>
                <a:latin typeface="Calibri" panose="020F0502020204030204" pitchFamily="34" charset="0"/>
                <a:cs typeface="Calibri" panose="020F0502020204030204" pitchFamily="34" charset="0"/>
              </a:rPr>
            </a:br>
            <a:r>
              <a:rPr lang="en-US" sz="2000" dirty="0">
                <a:solidFill>
                  <a:schemeClr val="tx1"/>
                </a:solidFill>
                <a:effectLst/>
                <a:latin typeface="Calibri" panose="020F0502020204030204" pitchFamily="34" charset="0"/>
                <a:cs typeface="Calibri" panose="020F0502020204030204" pitchFamily="34" charset="0"/>
              </a:rPr>
              <a:t>* Delete.cshtml</a:t>
            </a:r>
            <a:br>
              <a:rPr lang="en-US" sz="2000" dirty="0">
                <a:solidFill>
                  <a:schemeClr val="tx1"/>
                </a:solidFill>
                <a:effectLst/>
                <a:latin typeface="Calibri" panose="020F0502020204030204" pitchFamily="34" charset="0"/>
                <a:cs typeface="Calibri" panose="020F0502020204030204" pitchFamily="34" charset="0"/>
              </a:rPr>
            </a:br>
            <a:r>
              <a:rPr lang="en-US" sz="2000" dirty="0">
                <a:solidFill>
                  <a:schemeClr val="tx1"/>
                </a:solidFill>
                <a:effectLst/>
                <a:latin typeface="Calibri" panose="020F0502020204030204" pitchFamily="34" charset="0"/>
                <a:cs typeface="Calibri" panose="020F0502020204030204" pitchFamily="34" charset="0"/>
              </a:rPr>
              <a:t>* Details.cshtml</a:t>
            </a:r>
            <a:br>
              <a:rPr lang="en-US" sz="2000" dirty="0">
                <a:solidFill>
                  <a:schemeClr val="tx1"/>
                </a:solidFill>
                <a:effectLst/>
                <a:latin typeface="Calibri" panose="020F0502020204030204" pitchFamily="34" charset="0"/>
                <a:cs typeface="Calibri" panose="020F0502020204030204" pitchFamily="34" charset="0"/>
              </a:rPr>
            </a:br>
            <a:r>
              <a:rPr lang="en-US" sz="2000" dirty="0">
                <a:solidFill>
                  <a:schemeClr val="tx1"/>
                </a:solidFill>
                <a:effectLst/>
                <a:latin typeface="Calibri" panose="020F0502020204030204" pitchFamily="34" charset="0"/>
                <a:cs typeface="Calibri" panose="020F0502020204030204" pitchFamily="34" charset="0"/>
              </a:rPr>
              <a:t>* Edit.cshtml</a:t>
            </a:r>
            <a:br>
              <a:rPr lang="en-US" sz="2000" dirty="0">
                <a:solidFill>
                  <a:schemeClr val="tx1"/>
                </a:solidFill>
                <a:effectLst/>
                <a:latin typeface="Calibri" panose="020F0502020204030204" pitchFamily="34" charset="0"/>
                <a:cs typeface="Calibri" panose="020F0502020204030204" pitchFamily="34" charset="0"/>
              </a:rPr>
            </a:br>
            <a:r>
              <a:rPr lang="en-US" sz="2000" dirty="0">
                <a:solidFill>
                  <a:schemeClr val="tx1"/>
                </a:solidFill>
                <a:effectLst/>
                <a:latin typeface="Calibri" panose="020F0502020204030204" pitchFamily="34" charset="0"/>
                <a:cs typeface="Calibri" panose="020F0502020204030204" pitchFamily="34" charset="0"/>
              </a:rPr>
              <a:t>* Index.cshtml</a:t>
            </a:r>
            <a:br>
              <a:rPr lang="en-US" sz="2000" dirty="0">
                <a:solidFill>
                  <a:schemeClr val="tx1"/>
                </a:solidFill>
                <a:effectLst/>
                <a:latin typeface="Calibri" panose="020F0502020204030204" pitchFamily="34" charset="0"/>
                <a:cs typeface="Calibri" panose="020F0502020204030204" pitchFamily="34" charset="0"/>
              </a:rPr>
            </a:br>
            <a:endParaRPr lang="en-CA" sz="2000" dirty="0">
              <a:solidFill>
                <a:schemeClr val="tx1"/>
              </a:solidFill>
              <a:latin typeface="Calibri" panose="020F0502020204030204" pitchFamily="34" charset="0"/>
              <a:cs typeface="Calibri" panose="020F0502020204030204" pitchFamily="34" charset="0"/>
            </a:endParaRPr>
          </a:p>
        </p:txBody>
      </p:sp>
      <p:pic>
        <p:nvPicPr>
          <p:cNvPr id="9" name="Content Placeholder 8" descr="A screenshot of a computer&#10;&#10;Description automatically generated">
            <a:extLst>
              <a:ext uri="{FF2B5EF4-FFF2-40B4-BE49-F238E27FC236}">
                <a16:creationId xmlns:a16="http://schemas.microsoft.com/office/drawing/2014/main" id="{21AC554A-8665-45D3-BB5A-0D3246A831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241" t="5795" r="47206" b="57800"/>
          <a:stretch/>
        </p:blipFill>
        <p:spPr>
          <a:xfrm>
            <a:off x="2067951" y="2377439"/>
            <a:ext cx="6682154" cy="3291841"/>
          </a:xfrm>
        </p:spPr>
      </p:pic>
    </p:spTree>
    <p:extLst>
      <p:ext uri="{BB962C8B-B14F-4D97-AF65-F5344CB8AC3E}">
        <p14:creationId xmlns:p14="http://schemas.microsoft.com/office/powerpoint/2010/main" val="474732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967634F-19B0-4C40-B1E7-F9ABB1507371}"/>
              </a:ext>
            </a:extLst>
          </p:cNvPr>
          <p:cNvSpPr>
            <a:spLocks noGrp="1" noChangeArrowheads="1"/>
          </p:cNvSpPr>
          <p:nvPr>
            <p:ph type="title"/>
          </p:nvPr>
        </p:nvSpPr>
        <p:spPr bwMode="auto">
          <a:xfrm>
            <a:off x="1141413" y="869603"/>
            <a:ext cx="750673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cap="none" dirty="0">
                <a:ln>
                  <a:noFill/>
                </a:ln>
                <a:solidFill>
                  <a:srgbClr val="7030A0"/>
                </a:solidFill>
                <a:effectLst/>
                <a:latin typeface="Segoe UI" panose="020B0502040204020203" pitchFamily="34" charset="0"/>
                <a:cs typeface="Segoe UI" panose="020B0502040204020203" pitchFamily="34" charset="0"/>
              </a:rPr>
              <a:t>I</a:t>
            </a:r>
            <a: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n the </a:t>
            </a:r>
            <a:r>
              <a:rPr kumimoji="0" lang="en-US" altLang="en-US" sz="2800" b="0" i="1" u="none" strike="noStrike" cap="none" normalizeH="0" baseline="0" dirty="0">
                <a:ln>
                  <a:noFill/>
                </a:ln>
                <a:solidFill>
                  <a:srgbClr val="7030A0"/>
                </a:solidFill>
                <a:effectLst/>
                <a:latin typeface="Segoe UI" panose="020B0502040204020203" pitchFamily="34" charset="0"/>
                <a:cs typeface="Segoe UI" panose="020B0502040204020203" pitchFamily="34" charset="0"/>
              </a:rPr>
              <a:t>Games</a:t>
            </a:r>
            <a: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folder, the scaffolding operation </a:t>
            </a:r>
            <a:b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br>
            <a: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added code to my </a:t>
            </a:r>
            <a:r>
              <a:rPr kumimoji="0" lang="en-US" altLang="en-US" sz="2800" b="0" i="1" u="none" strike="noStrike" cap="none" normalizeH="0" baseline="0" dirty="0">
                <a:ln>
                  <a:noFill/>
                </a:ln>
                <a:solidFill>
                  <a:srgbClr val="7030A0"/>
                </a:solidFill>
                <a:effectLst/>
                <a:latin typeface="Segoe UI" panose="020B0502040204020203" pitchFamily="34" charset="0"/>
                <a:cs typeface="Segoe UI" panose="020B0502040204020203" pitchFamily="34" charset="0"/>
              </a:rPr>
              <a:t>Startup.cs</a:t>
            </a:r>
            <a: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class. </a:t>
            </a:r>
            <a:b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br>
            <a: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Looking in the </a:t>
            </a:r>
            <a:r>
              <a:rPr kumimoji="0" lang="en-US" altLang="en-US" sz="2800" b="0" i="0" u="none" strike="noStrike" cap="none" normalizeH="0" baseline="0" dirty="0">
                <a:ln>
                  <a:noFill/>
                </a:ln>
                <a:solidFill>
                  <a:srgbClr val="7030A0"/>
                </a:solidFill>
                <a:effectLst/>
                <a:latin typeface="SFMono-Regular"/>
              </a:rPr>
              <a:t>ConfigureServices</a:t>
            </a:r>
            <a: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method</a:t>
            </a:r>
            <a:endParaRPr kumimoji="0" lang="en-US" altLang="en-US" sz="2800" b="0" i="0" u="none" strike="noStrike" cap="none" normalizeH="0" baseline="0" dirty="0">
              <a:ln>
                <a:noFill/>
              </a:ln>
              <a:solidFill>
                <a:srgbClr val="7030A0"/>
              </a:solidFill>
              <a:effectLst/>
            </a:endParaRPr>
          </a:p>
        </p:txBody>
      </p:sp>
      <p:pic>
        <p:nvPicPr>
          <p:cNvPr id="10" name="Content Placeholder 9" descr="A screenshot of a computer&#10;&#10;Description automatically generated">
            <a:extLst>
              <a:ext uri="{FF2B5EF4-FFF2-40B4-BE49-F238E27FC236}">
                <a16:creationId xmlns:a16="http://schemas.microsoft.com/office/drawing/2014/main" id="{C70ED06F-DFB6-4F8F-B797-FD9391B02BE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371" r="63666" b="75610"/>
          <a:stretch/>
        </p:blipFill>
        <p:spPr>
          <a:xfrm>
            <a:off x="1141413" y="2518117"/>
            <a:ext cx="8860716" cy="3671667"/>
          </a:xfrm>
        </p:spPr>
      </p:pic>
    </p:spTree>
    <p:extLst>
      <p:ext uri="{BB962C8B-B14F-4D97-AF65-F5344CB8AC3E}">
        <p14:creationId xmlns:p14="http://schemas.microsoft.com/office/powerpoint/2010/main" val="415292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B101-60F2-41AD-8AEA-2825CDD50A9F}"/>
              </a:ext>
            </a:extLst>
          </p:cNvPr>
          <p:cNvSpPr>
            <a:spLocks noGrp="1"/>
          </p:cNvSpPr>
          <p:nvPr>
            <p:ph type="title"/>
          </p:nvPr>
        </p:nvSpPr>
        <p:spPr/>
        <p:txBody>
          <a:bodyPr/>
          <a:lstStyle/>
          <a:p>
            <a:r>
              <a:rPr lang="en-US" u="sng" dirty="0">
                <a:solidFill>
                  <a:srgbClr val="7030A0"/>
                </a:solidFill>
                <a:effectLst/>
                <a:latin typeface="Calibri" panose="020F0502020204030204" pitchFamily="34" charset="0"/>
                <a:cs typeface="Calibri" panose="020F0502020204030204" pitchFamily="34" charset="0"/>
              </a:rPr>
              <a:t>create the database  by </a:t>
            </a:r>
            <a:r>
              <a:rPr lang="en-US" u="sng" dirty="0">
                <a:solidFill>
                  <a:srgbClr val="7030A0"/>
                </a:solidFill>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adding some code to Program.cs</a:t>
            </a:r>
            <a:r>
              <a:rPr lang="en-US" u="sng" dirty="0">
                <a:solidFill>
                  <a:srgbClr val="7030A0"/>
                </a:solidFill>
                <a:effectLst/>
                <a:latin typeface="Calibri" panose="020F0502020204030204" pitchFamily="34" charset="0"/>
                <a:cs typeface="Calibri" panose="020F0502020204030204" pitchFamily="34" charset="0"/>
              </a:rPr>
              <a:t>:</a:t>
            </a:r>
            <a:endParaRPr lang="en-CA" u="sng" dirty="0">
              <a:solidFill>
                <a:srgbClr val="7030A0"/>
              </a:solidFill>
              <a:latin typeface="Calibri" panose="020F0502020204030204" pitchFamily="34" charset="0"/>
              <a:cs typeface="Calibri" panose="020F050202020403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18ED684E-313E-44F7-9A44-95875F0E34D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591" r="62961" b="55234"/>
          <a:stretch/>
        </p:blipFill>
        <p:spPr>
          <a:xfrm>
            <a:off x="534572" y="2405575"/>
            <a:ext cx="10058400" cy="3463899"/>
          </a:xfrm>
        </p:spPr>
      </p:pic>
    </p:spTree>
    <p:extLst>
      <p:ext uri="{BB962C8B-B14F-4D97-AF65-F5344CB8AC3E}">
        <p14:creationId xmlns:p14="http://schemas.microsoft.com/office/powerpoint/2010/main" val="2964354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2ABC-5680-45A4-9819-8C9FD93096F0}"/>
              </a:ext>
            </a:extLst>
          </p:cNvPr>
          <p:cNvSpPr>
            <a:spLocks noGrp="1"/>
          </p:cNvSpPr>
          <p:nvPr>
            <p:ph type="title"/>
          </p:nvPr>
        </p:nvSpPr>
        <p:spPr>
          <a:xfrm>
            <a:off x="1141413" y="609600"/>
            <a:ext cx="9905998" cy="457200"/>
          </a:xfrm>
        </p:spPr>
        <p:txBody>
          <a:bodyPr>
            <a:noAutofit/>
          </a:bodyPr>
          <a:lstStyle/>
          <a:p>
            <a:r>
              <a:rPr lang="en-CA" sz="3600" dirty="0">
                <a:solidFill>
                  <a:schemeClr val="tx1"/>
                </a:solidFill>
                <a:latin typeface="Calibri" panose="020F0502020204030204" pitchFamily="34" charset="0"/>
                <a:cs typeface="Calibri" panose="020F0502020204030204" pitchFamily="34" charset="0"/>
              </a:rPr>
              <a:t>Test It Out</a:t>
            </a:r>
          </a:p>
        </p:txBody>
      </p:sp>
      <p:pic>
        <p:nvPicPr>
          <p:cNvPr id="7" name="Content Placeholder 6" descr="A picture containing screenshot&#10;&#10;Description automatically generated">
            <a:extLst>
              <a:ext uri="{FF2B5EF4-FFF2-40B4-BE49-F238E27FC236}">
                <a16:creationId xmlns:a16="http://schemas.microsoft.com/office/drawing/2014/main" id="{1ED7345C-902B-4FE7-A880-907DC462485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47972" b="53302"/>
          <a:stretch/>
        </p:blipFill>
        <p:spPr>
          <a:xfrm>
            <a:off x="5526157" y="1066800"/>
            <a:ext cx="6332908" cy="4686885"/>
          </a:xfrm>
        </p:spPr>
      </p:pic>
      <p:sp>
        <p:nvSpPr>
          <p:cNvPr id="5" name="Rectangle 1">
            <a:extLst>
              <a:ext uri="{FF2B5EF4-FFF2-40B4-BE49-F238E27FC236}">
                <a16:creationId xmlns:a16="http://schemas.microsoft.com/office/drawing/2014/main" id="{85C62E63-4635-48D3-AA38-660ECB2D042A}"/>
              </a:ext>
            </a:extLst>
          </p:cNvPr>
          <p:cNvSpPr>
            <a:spLocks noGrp="1" noChangeArrowheads="1"/>
          </p:cNvSpPr>
          <p:nvPr>
            <p:ph sz="half" idx="1"/>
          </p:nvPr>
        </p:nvSpPr>
        <p:spPr bwMode="auto">
          <a:xfrm>
            <a:off x="571569" y="2051446"/>
            <a:ext cx="495458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buClrTx/>
              <a:buSzTx/>
            </a:pP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Run the application and navigate to </a:t>
            </a:r>
            <a:r>
              <a:rPr kumimoji="0" lang="en-US" altLang="en-US" sz="2000" b="0" i="0" u="none" strike="noStrike" cap="none" normalizeH="0" baseline="0" dirty="0">
                <a:ln>
                  <a:noFill/>
                </a:ln>
                <a:solidFill>
                  <a:srgbClr val="7030A0"/>
                </a:solidFill>
                <a:effectLst/>
                <a:latin typeface="SFMono-Regular"/>
                <a:cs typeface="Segoe UI" panose="020B0502040204020203" pitchFamily="34" charset="0"/>
              </a:rPr>
              <a:t>/Games</a:t>
            </a: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in the address bar. </a:t>
            </a:r>
          </a:p>
          <a:p>
            <a:pPr defTabSz="914400">
              <a:buClrTx/>
              <a:buSzTx/>
            </a:pP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You will see an empty list page.</a:t>
            </a:r>
          </a:p>
          <a:p>
            <a:pPr defTabSz="914400">
              <a:buClrTx/>
              <a:buSzTx/>
            </a:pP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Click </a:t>
            </a:r>
            <a:r>
              <a:rPr kumimoji="0" lang="en-US" altLang="en-US" sz="2000" b="1"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Create New</a:t>
            </a: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to add a new </a:t>
            </a:r>
            <a:r>
              <a:rPr kumimoji="0" lang="en-US" altLang="en-US" sz="2000" b="0" i="0" u="none" strike="noStrike" cap="none" normalizeH="0" baseline="0" dirty="0">
                <a:ln>
                  <a:noFill/>
                </a:ln>
                <a:solidFill>
                  <a:srgbClr val="7030A0"/>
                </a:solidFill>
                <a:effectLst/>
                <a:latin typeface="SFMono-Regular"/>
                <a:cs typeface="Segoe UI" panose="020B0502040204020203" pitchFamily="34" charset="0"/>
              </a:rPr>
              <a:t>Game</a:t>
            </a: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to the collection.</a:t>
            </a:r>
          </a:p>
          <a:p>
            <a:pPr defTabSz="914400">
              <a:buClrTx/>
              <a:buSzTx/>
            </a:pP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Fill in the form and click </a:t>
            </a:r>
            <a:r>
              <a:rPr kumimoji="0" lang="en-US" altLang="en-US" sz="2000" b="1"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Create</a:t>
            </a: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a:t>
            </a:r>
          </a:p>
          <a:p>
            <a:pPr defTabSz="914400">
              <a:buClrTx/>
              <a:buSzTx/>
            </a:pP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Click on </a:t>
            </a:r>
            <a:r>
              <a:rPr kumimoji="0" lang="en-US" altLang="en-US" sz="2000" b="1"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Details</a:t>
            </a: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to see the details of a single record.</a:t>
            </a:r>
            <a:endParaRPr kumimoji="0" lang="en-US" altLang="en-US" sz="2000" b="0" i="0" u="none" strike="noStrike" cap="none" normalizeH="0" baseline="0" dirty="0">
              <a:ln>
                <a:noFill/>
              </a:ln>
              <a:solidFill>
                <a:srgbClr val="7030A0"/>
              </a:solidFill>
              <a:effectLst/>
            </a:endParaRPr>
          </a:p>
          <a:p>
            <a:pPr defTabSz="914400">
              <a:buClrTx/>
              <a:buSzTx/>
            </a:pP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Add another record. You can click </a:t>
            </a:r>
            <a:r>
              <a:rPr kumimoji="0" lang="en-US" altLang="en-US" sz="2000" b="0" i="1" u="none" strike="noStrike" cap="none" normalizeH="0" baseline="0" dirty="0">
                <a:ln>
                  <a:noFill/>
                </a:ln>
                <a:solidFill>
                  <a:srgbClr val="7030A0"/>
                </a:solidFill>
                <a:effectLst/>
                <a:latin typeface="Segoe UI" panose="020B0502040204020203" pitchFamily="34" charset="0"/>
                <a:cs typeface="Segoe UI" panose="020B0502040204020203" pitchFamily="34" charset="0"/>
              </a:rPr>
              <a:t>Edit</a:t>
            </a: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to change the details of a record or </a:t>
            </a:r>
            <a:r>
              <a:rPr kumimoji="0" lang="en-US" altLang="en-US" sz="2000" b="1"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Delete</a:t>
            </a:r>
            <a:r>
              <a:rPr kumimoji="0" lang="en-US" altLang="en-US" sz="20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to remove it.</a:t>
            </a:r>
            <a:endParaRPr kumimoji="0" lang="en-US" altLang="en-US" sz="2000" b="0" i="0" u="none" strike="noStrike" cap="none" normalizeH="0" baseline="0" dirty="0">
              <a:ln>
                <a:noFill/>
              </a:ln>
              <a:solidFill>
                <a:srgbClr val="7030A0"/>
              </a:solidFill>
              <a:effectLst/>
            </a:endParaRPr>
          </a:p>
        </p:txBody>
      </p:sp>
    </p:spTree>
    <p:extLst>
      <p:ext uri="{BB962C8B-B14F-4D97-AF65-F5344CB8AC3E}">
        <p14:creationId xmlns:p14="http://schemas.microsoft.com/office/powerpoint/2010/main" val="2656556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C02E-BDEC-4CFD-9AE5-96600FA7BB41}"/>
              </a:ext>
            </a:extLst>
          </p:cNvPr>
          <p:cNvSpPr>
            <a:spLocks noGrp="1"/>
          </p:cNvSpPr>
          <p:nvPr>
            <p:ph type="title"/>
          </p:nvPr>
        </p:nvSpPr>
        <p:spPr>
          <a:xfrm>
            <a:off x="1022143" y="1272209"/>
            <a:ext cx="9905998" cy="2411896"/>
          </a:xfrm>
        </p:spPr>
        <p:txBody>
          <a:bodyPr>
            <a:normAutofit/>
          </a:bodyPr>
          <a:lstStyle/>
          <a:p>
            <a:r>
              <a:rPr lang="en-US" sz="3600" b="1" dirty="0">
                <a:solidFill>
                  <a:srgbClr val="7030A0"/>
                </a:solidFill>
                <a:effectLst/>
                <a:latin typeface="Calibri" panose="020F0502020204030204" pitchFamily="34" charset="0"/>
                <a:cs typeface="Calibri" panose="020F0502020204030204" pitchFamily="34" charset="0"/>
              </a:rPr>
              <a:t>Expose a web API from your ASP.NET Core app</a:t>
            </a:r>
            <a:endParaRPr lang="en-CA" sz="36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0144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6CEF-10D2-429A-9B70-C46797709B7F}"/>
              </a:ext>
            </a:extLst>
          </p:cNvPr>
          <p:cNvSpPr>
            <a:spLocks noGrp="1"/>
          </p:cNvSpPr>
          <p:nvPr>
            <p:ph type="title"/>
          </p:nvPr>
        </p:nvSpPr>
        <p:spPr>
          <a:xfrm>
            <a:off x="1141413" y="291548"/>
            <a:ext cx="9905998" cy="1802296"/>
          </a:xfrm>
        </p:spPr>
        <p:txBody>
          <a:bodyPr>
            <a:normAutofit/>
          </a:bodyPr>
          <a:lstStyle/>
          <a:p>
            <a:r>
              <a:rPr lang="en-US" sz="1800" dirty="0">
                <a:solidFill>
                  <a:schemeClr val="tx1"/>
                </a:solidFill>
                <a:effectLst/>
                <a:latin typeface="Calibri" panose="020F0502020204030204" pitchFamily="34" charset="0"/>
                <a:cs typeface="Calibri" panose="020F0502020204030204" pitchFamily="34" charset="0"/>
              </a:rPr>
              <a:t>* Open your ASP.NET Core app in Visual Studio 2019.</a:t>
            </a:r>
            <a:br>
              <a:rPr lang="en-US" sz="1800" dirty="0">
                <a:solidFill>
                  <a:schemeClr val="tx1"/>
                </a:solidFill>
                <a:effectLst/>
                <a:latin typeface="Calibri" panose="020F0502020204030204" pitchFamily="34" charset="0"/>
                <a:cs typeface="Calibri" panose="020F0502020204030204" pitchFamily="34" charset="0"/>
              </a:rPr>
            </a:br>
            <a:r>
              <a:rPr lang="en-US" sz="1800" dirty="0">
                <a:solidFill>
                  <a:schemeClr val="tx1"/>
                </a:solidFill>
                <a:effectLst/>
                <a:latin typeface="Calibri" panose="020F0502020204030204" pitchFamily="34" charset="0"/>
                <a:cs typeface="Calibri" panose="020F0502020204030204" pitchFamily="34" charset="0"/>
              </a:rPr>
              <a:t>* Right click on the project and add a new folder called </a:t>
            </a:r>
            <a:r>
              <a:rPr lang="en-US" sz="1800" i="1" dirty="0">
                <a:solidFill>
                  <a:schemeClr val="tx1"/>
                </a:solidFill>
                <a:effectLst/>
                <a:latin typeface="Calibri" panose="020F0502020204030204" pitchFamily="34" charset="0"/>
                <a:cs typeface="Calibri" panose="020F0502020204030204" pitchFamily="34" charset="0"/>
              </a:rPr>
              <a:t>Api</a:t>
            </a:r>
            <a:r>
              <a:rPr lang="en-US" sz="1800" dirty="0">
                <a:solidFill>
                  <a:schemeClr val="tx1"/>
                </a:solidFill>
                <a:effectLst/>
                <a:latin typeface="Calibri" panose="020F0502020204030204" pitchFamily="34" charset="0"/>
                <a:cs typeface="Calibri" panose="020F0502020204030204" pitchFamily="34" charset="0"/>
              </a:rPr>
              <a:t>. Then, right click on this  folder and choose </a:t>
            </a:r>
            <a:r>
              <a:rPr lang="en-US" sz="1800" b="1" dirty="0">
                <a:solidFill>
                  <a:schemeClr val="tx1"/>
                </a:solidFill>
                <a:effectLst/>
                <a:latin typeface="Calibri" panose="020F0502020204030204" pitchFamily="34" charset="0"/>
                <a:cs typeface="Calibri" panose="020F0502020204030204" pitchFamily="34" charset="0"/>
              </a:rPr>
              <a:t>Add</a:t>
            </a:r>
            <a:r>
              <a:rPr lang="en-US" sz="1800" dirty="0">
                <a:solidFill>
                  <a:schemeClr val="tx1"/>
                </a:solidFill>
                <a:effectLst/>
                <a:latin typeface="Calibri" panose="020F0502020204030204" pitchFamily="34" charset="0"/>
                <a:cs typeface="Calibri" panose="020F0502020204030204" pitchFamily="34" charset="0"/>
              </a:rPr>
              <a:t> &gt; </a:t>
            </a:r>
            <a:r>
              <a:rPr lang="en-US" sz="1800" b="1" dirty="0">
                <a:solidFill>
                  <a:schemeClr val="tx1"/>
                </a:solidFill>
                <a:effectLst/>
                <a:latin typeface="Calibri" panose="020F0502020204030204" pitchFamily="34" charset="0"/>
                <a:cs typeface="Calibri" panose="020F0502020204030204" pitchFamily="34" charset="0"/>
              </a:rPr>
              <a:t>New Scaffolded Item</a:t>
            </a:r>
            <a:r>
              <a:rPr lang="en-US" sz="1800" dirty="0">
                <a:solidFill>
                  <a:schemeClr val="tx1"/>
                </a:solidFill>
                <a:effectLst/>
                <a:latin typeface="Calibri" panose="020F0502020204030204" pitchFamily="34" charset="0"/>
                <a:cs typeface="Calibri" panose="020F0502020204030204" pitchFamily="34" charset="0"/>
              </a:rPr>
              <a:t>. Choose </a:t>
            </a:r>
            <a:r>
              <a:rPr lang="en-US" sz="1800" b="1" dirty="0">
                <a:solidFill>
                  <a:schemeClr val="tx1"/>
                </a:solidFill>
                <a:effectLst/>
                <a:latin typeface="Calibri" panose="020F0502020204030204" pitchFamily="34" charset="0"/>
                <a:cs typeface="Calibri" panose="020F0502020204030204" pitchFamily="34" charset="0"/>
              </a:rPr>
              <a:t>API Controller with actions, using Entity Framework.</a:t>
            </a:r>
            <a:r>
              <a:rPr lang="en-US" sz="1800" dirty="0">
                <a:solidFill>
                  <a:schemeClr val="tx1"/>
                </a:solidFill>
                <a:effectLst/>
                <a:latin typeface="Calibri" panose="020F0502020204030204" pitchFamily="34" charset="0"/>
                <a:cs typeface="Calibri" panose="020F0502020204030204" pitchFamily="34" charset="0"/>
              </a:rPr>
              <a:t> Now choose an existing model class and click </a:t>
            </a:r>
            <a:r>
              <a:rPr lang="en-US" sz="1800" b="1" dirty="0">
                <a:solidFill>
                  <a:schemeClr val="tx1"/>
                </a:solidFill>
                <a:effectLst/>
                <a:latin typeface="Calibri" panose="020F0502020204030204" pitchFamily="34" charset="0"/>
                <a:cs typeface="Calibri" panose="020F0502020204030204" pitchFamily="34" charset="0"/>
              </a:rPr>
              <a:t>Add</a:t>
            </a:r>
            <a:r>
              <a:rPr lang="en-US" sz="1800" dirty="0">
                <a:solidFill>
                  <a:schemeClr val="tx1"/>
                </a:solidFill>
                <a:effectLst/>
                <a:latin typeface="Calibri" panose="020F0502020204030204" pitchFamily="34" charset="0"/>
                <a:cs typeface="Calibri" panose="020F0502020204030204" pitchFamily="34" charset="0"/>
              </a:rPr>
              <a:t>.</a:t>
            </a:r>
            <a:br>
              <a:rPr lang="en-US" sz="1800" dirty="0">
                <a:solidFill>
                  <a:schemeClr val="tx1"/>
                </a:solidFill>
                <a:effectLst/>
                <a:latin typeface="Calibri" panose="020F0502020204030204" pitchFamily="34" charset="0"/>
                <a:cs typeface="Calibri" panose="020F0502020204030204" pitchFamily="34" charset="0"/>
              </a:rPr>
            </a:br>
            <a:endParaRPr lang="en-CA" sz="1800" dirty="0">
              <a:solidFill>
                <a:schemeClr val="tx1"/>
              </a:solidFill>
              <a:latin typeface="Calibri" panose="020F0502020204030204" pitchFamily="34" charset="0"/>
              <a:cs typeface="Calibri" panose="020F050202020403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B6A873B9-C349-4F54-B159-65D868AB05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591" r="72498" b="67459"/>
          <a:stretch/>
        </p:blipFill>
        <p:spPr>
          <a:xfrm>
            <a:off x="1041009" y="2236764"/>
            <a:ext cx="9477155" cy="3183375"/>
          </a:xfrm>
        </p:spPr>
      </p:pic>
    </p:spTree>
    <p:extLst>
      <p:ext uri="{BB962C8B-B14F-4D97-AF65-F5344CB8AC3E}">
        <p14:creationId xmlns:p14="http://schemas.microsoft.com/office/powerpoint/2010/main" val="439798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5FA37F77-378A-4CD0-AFDF-506AEEF92D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45" r="62960" b="56135"/>
          <a:stretch/>
        </p:blipFill>
        <p:spPr>
          <a:xfrm>
            <a:off x="984738" y="2588455"/>
            <a:ext cx="9243425" cy="3601881"/>
          </a:xfrm>
        </p:spPr>
      </p:pic>
      <p:sp>
        <p:nvSpPr>
          <p:cNvPr id="4" name="Rectangle 1">
            <a:extLst>
              <a:ext uri="{FF2B5EF4-FFF2-40B4-BE49-F238E27FC236}">
                <a16:creationId xmlns:a16="http://schemas.microsoft.com/office/drawing/2014/main" id="{66068805-43A0-4D67-881C-C18FC33B836A}"/>
              </a:ext>
            </a:extLst>
          </p:cNvPr>
          <p:cNvSpPr>
            <a:spLocks noGrp="1" noChangeArrowheads="1"/>
          </p:cNvSpPr>
          <p:nvPr>
            <p:ph type="title"/>
          </p:nvPr>
        </p:nvSpPr>
        <p:spPr bwMode="auto">
          <a:xfrm>
            <a:off x="1141413" y="961936"/>
            <a:ext cx="7998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effectLst/>
                <a:latin typeface="Calibri" panose="020F0502020204030204" pitchFamily="34" charset="0"/>
                <a:cs typeface="Calibri" panose="020F0502020204030204" pitchFamily="34" charset="0"/>
              </a:rPr>
              <a:t>The second attribute, [ApiController],</a:t>
            </a:r>
            <a:br>
              <a:rPr kumimoji="0" lang="en-US" altLang="en-US" sz="3600" b="0" i="0" u="none" strike="noStrike" cap="none" normalizeH="0" baseline="0" dirty="0">
                <a:ln>
                  <a:noFill/>
                </a:ln>
                <a:effectLst/>
                <a:latin typeface="Calibri" panose="020F0502020204030204" pitchFamily="34" charset="0"/>
                <a:cs typeface="Calibri" panose="020F0502020204030204" pitchFamily="34" charset="0"/>
              </a:rPr>
            </a:br>
            <a:r>
              <a:rPr kumimoji="0" lang="en-US" altLang="en-US" sz="3600" b="0" i="0" u="none" strike="noStrike" cap="none" normalizeH="0" baseline="0" dirty="0">
                <a:ln>
                  <a:noFill/>
                </a:ln>
                <a:effectLst/>
                <a:latin typeface="Calibri" panose="020F0502020204030204" pitchFamily="34" charset="0"/>
                <a:cs typeface="Calibri" panose="020F0502020204030204" pitchFamily="34" charset="0"/>
              </a:rPr>
              <a:t> adds some useful validations to the class.</a:t>
            </a:r>
          </a:p>
        </p:txBody>
      </p:sp>
    </p:spTree>
    <p:extLst>
      <p:ext uri="{BB962C8B-B14F-4D97-AF65-F5344CB8AC3E}">
        <p14:creationId xmlns:p14="http://schemas.microsoft.com/office/powerpoint/2010/main" val="1245084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C5AA9-0C88-49E8-82CD-590BFEC42D62}"/>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solidFill>
                  <a:srgbClr val="7030A0"/>
                </a:solidFill>
                <a:effectLst>
                  <a:glow rad="38100">
                    <a:schemeClr val="bg1">
                      <a:lumMod val="65000"/>
                      <a:lumOff val="35000"/>
                      <a:alpha val="50000"/>
                    </a:schemeClr>
                  </a:glow>
                  <a:outerShdw blurRad="28575" dist="31750" dir="13200000" algn="tl" rotWithShape="0">
                    <a:srgbClr val="000000">
                      <a:alpha val="25000"/>
                    </a:srgbClr>
                  </a:outerShdw>
                </a:effectLst>
              </a:rPr>
              <a:t>INSTALL VISUAL STUDIO CODE</a:t>
            </a:r>
          </a:p>
        </p:txBody>
      </p:sp>
      <p:pic>
        <p:nvPicPr>
          <p:cNvPr id="6" name="Picture Placeholder 5" descr="A screenshot of a computer&#10;&#10;Description automatically generated">
            <a:extLst>
              <a:ext uri="{FF2B5EF4-FFF2-40B4-BE49-F238E27FC236}">
                <a16:creationId xmlns:a16="http://schemas.microsoft.com/office/drawing/2014/main" id="{95274491-8836-4BDF-B129-74FAFD9ABA2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4929" t="21954" r="24654" b="23852"/>
          <a:stretch/>
        </p:blipFill>
        <p:spPr>
          <a:xfrm>
            <a:off x="636915" y="1340102"/>
            <a:ext cx="6915663" cy="418148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Text Placeholder 3">
            <a:extLst>
              <a:ext uri="{FF2B5EF4-FFF2-40B4-BE49-F238E27FC236}">
                <a16:creationId xmlns:a16="http://schemas.microsoft.com/office/drawing/2014/main" id="{1C0EE93A-3CFD-46C1-B262-9DDFD4AE03B3}"/>
              </a:ext>
            </a:extLst>
          </p:cNvPr>
          <p:cNvSpPr>
            <a:spLocks noGrp="1"/>
          </p:cNvSpPr>
          <p:nvPr>
            <p:ph type="body" sz="half" idx="2"/>
          </p:nvPr>
        </p:nvSpPr>
        <p:spPr>
          <a:xfrm>
            <a:off x="8164106" y="4365523"/>
            <a:ext cx="3369132" cy="1793053"/>
          </a:xfrm>
        </p:spPr>
        <p:txBody>
          <a:bodyPr vert="horz" lIns="91440" tIns="45720" rIns="91440" bIns="45720" rtlCol="0" anchor="t">
            <a:normAutofit/>
          </a:bodyPr>
          <a:lstStyle/>
          <a:p>
            <a:pPr algn="ctr"/>
            <a:r>
              <a:rPr lang="en-US" sz="2100" i="1" dirty="0">
                <a:gradFill flip="none" rotWithShape="1">
                  <a:gsLst>
                    <a:gs pos="0">
                      <a:schemeClr val="tx1"/>
                    </a:gs>
                    <a:gs pos="100000">
                      <a:schemeClr val="tx1">
                        <a:lumMod val="75000"/>
                      </a:schemeClr>
                    </a:gs>
                  </a:gsLst>
                  <a:lin ang="5400000" scaled="0"/>
                  <a:tileRect/>
                </a:gradFill>
              </a:rPr>
              <a:t>To get started with your project , firstly you need to install visual studio code</a:t>
            </a:r>
            <a:r>
              <a:rPr lang="en-US" sz="2100" dirty="0">
                <a:gradFill flip="none" rotWithShape="1">
                  <a:gsLst>
                    <a:gs pos="0">
                      <a:schemeClr val="tx1"/>
                    </a:gs>
                    <a:gs pos="100000">
                      <a:schemeClr val="tx1">
                        <a:lumMod val="75000"/>
                      </a:schemeClr>
                    </a:gs>
                  </a:gsLst>
                  <a:lin ang="5400000" scaled="0"/>
                  <a:tileRect/>
                </a:gradFill>
              </a:rPr>
              <a:t>.</a:t>
            </a:r>
          </a:p>
        </p:txBody>
      </p:sp>
    </p:spTree>
    <p:extLst>
      <p:ext uri="{BB962C8B-B14F-4D97-AF65-F5344CB8AC3E}">
        <p14:creationId xmlns:p14="http://schemas.microsoft.com/office/powerpoint/2010/main" val="3068826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5A77D0E4-E2B0-4EB4-8AFF-8B9358D7D2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880" r="67779" b="78125"/>
          <a:stretch/>
        </p:blipFill>
        <p:spPr>
          <a:xfrm>
            <a:off x="2229179" y="2349305"/>
            <a:ext cx="8785824" cy="3362094"/>
          </a:xfrm>
        </p:spPr>
      </p:pic>
      <p:sp>
        <p:nvSpPr>
          <p:cNvPr id="4" name="Rectangle 1">
            <a:extLst>
              <a:ext uri="{FF2B5EF4-FFF2-40B4-BE49-F238E27FC236}">
                <a16:creationId xmlns:a16="http://schemas.microsoft.com/office/drawing/2014/main" id="{F4B4805D-60F7-493E-A910-A8CC36B74E4A}"/>
              </a:ext>
            </a:extLst>
          </p:cNvPr>
          <p:cNvSpPr>
            <a:spLocks noGrp="1" noChangeArrowheads="1"/>
          </p:cNvSpPr>
          <p:nvPr>
            <p:ph type="title"/>
          </p:nvPr>
        </p:nvSpPr>
        <p:spPr bwMode="auto">
          <a:xfrm>
            <a:off x="1141413" y="1146601"/>
            <a:ext cx="100844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The controller uses the existing </a:t>
            </a:r>
            <a:r>
              <a:rPr kumimoji="0" lang="en-US" altLang="en-US" sz="2400" b="0" i="0" u="none" strike="noStrike" cap="none" normalizeH="0" baseline="0" dirty="0">
                <a:ln>
                  <a:noFill/>
                </a:ln>
                <a:solidFill>
                  <a:srgbClr val="7030A0"/>
                </a:solidFill>
                <a:effectLst/>
                <a:latin typeface="SFMono-Regular"/>
              </a:rPr>
              <a:t>AppDbContext</a:t>
            </a:r>
            <a:r>
              <a:rPr kumimoji="0" lang="en-US" altLang="en-US" sz="24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passed into its constructor.</a:t>
            </a:r>
            <a:br>
              <a:rPr kumimoji="0" lang="en-US" altLang="en-US" sz="24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br>
            <a:r>
              <a:rPr kumimoji="0" lang="en-US" altLang="en-US" sz="24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a:t>
            </a:r>
            <a:endParaRPr kumimoji="0" lang="en-US" altLang="en-US" sz="2400" b="0" i="0" u="none" strike="noStrike" cap="none" normalizeH="0" baseline="0" dirty="0">
              <a:ln>
                <a:noFill/>
              </a:ln>
              <a:solidFill>
                <a:srgbClr val="7030A0"/>
              </a:solidFill>
              <a:effectLst/>
            </a:endParaRPr>
          </a:p>
        </p:txBody>
      </p:sp>
    </p:spTree>
    <p:extLst>
      <p:ext uri="{BB962C8B-B14F-4D97-AF65-F5344CB8AC3E}">
        <p14:creationId xmlns:p14="http://schemas.microsoft.com/office/powerpoint/2010/main" val="2052926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7D5A8AF9-F669-4392-858A-DCACAA67EE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141" r="62051" b="61538"/>
          <a:stretch/>
        </p:blipFill>
        <p:spPr>
          <a:xfrm>
            <a:off x="534573" y="2166425"/>
            <a:ext cx="9980228" cy="3601329"/>
          </a:xfrm>
        </p:spPr>
      </p:pic>
      <p:sp>
        <p:nvSpPr>
          <p:cNvPr id="4" name="Rectangle 1">
            <a:extLst>
              <a:ext uri="{FF2B5EF4-FFF2-40B4-BE49-F238E27FC236}">
                <a16:creationId xmlns:a16="http://schemas.microsoft.com/office/drawing/2014/main" id="{5E463243-34A7-49D1-968A-0A13B0CBA0A3}"/>
              </a:ext>
            </a:extLst>
          </p:cNvPr>
          <p:cNvSpPr>
            <a:spLocks noGrp="1" noChangeArrowheads="1"/>
          </p:cNvSpPr>
          <p:nvPr>
            <p:ph type="title"/>
          </p:nvPr>
        </p:nvSpPr>
        <p:spPr bwMode="auto">
          <a:xfrm>
            <a:off x="1141413" y="1300490"/>
            <a:ext cx="100982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A simple GET request, as specified using the </a:t>
            </a:r>
            <a:r>
              <a:rPr kumimoji="0" lang="en-US" altLang="en-US" sz="2800" b="0" i="0" u="none" strike="noStrike" cap="none" normalizeH="0" baseline="0" dirty="0">
                <a:ln>
                  <a:noFill/>
                </a:ln>
                <a:solidFill>
                  <a:srgbClr val="7030A0"/>
                </a:solidFill>
                <a:effectLst/>
                <a:latin typeface="SFMono-Regular"/>
              </a:rPr>
              <a:t>[HttpGet]</a:t>
            </a:r>
            <a:r>
              <a:rPr kumimoji="0" lang="en-US" altLang="en-US" sz="2800" b="0" i="0" u="none" strike="noStrike" cap="none" normalizeH="0" baseline="0" dirty="0">
                <a:ln>
                  <a:noFill/>
                </a:ln>
                <a:solidFill>
                  <a:srgbClr val="7030A0"/>
                </a:solidFill>
                <a:effectLst/>
                <a:latin typeface="Segoe UI" panose="020B0502040204020203" pitchFamily="34" charset="0"/>
                <a:cs typeface="Segoe UI" panose="020B0502040204020203" pitchFamily="34" charset="0"/>
              </a:rPr>
              <a:t> attribute.</a:t>
            </a:r>
            <a:endParaRPr kumimoji="0" lang="en-US" altLang="en-US" sz="2800" b="0" i="0" u="none" strike="noStrike" cap="none" normalizeH="0" baseline="0" dirty="0">
              <a:ln>
                <a:noFill/>
              </a:ln>
              <a:solidFill>
                <a:srgbClr val="7030A0"/>
              </a:solidFill>
              <a:effectLst/>
            </a:endParaRPr>
          </a:p>
        </p:txBody>
      </p:sp>
    </p:spTree>
    <p:extLst>
      <p:ext uri="{BB962C8B-B14F-4D97-AF65-F5344CB8AC3E}">
        <p14:creationId xmlns:p14="http://schemas.microsoft.com/office/powerpoint/2010/main" val="278461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75FFF6F2-DD5F-471C-82A3-1B59E34713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4699" r="63441" b="53349"/>
          <a:stretch/>
        </p:blipFill>
        <p:spPr>
          <a:xfrm>
            <a:off x="1041009" y="2250831"/>
            <a:ext cx="9003323" cy="4186987"/>
          </a:xfrm>
        </p:spPr>
      </p:pic>
      <p:sp>
        <p:nvSpPr>
          <p:cNvPr id="4" name="Rectangle 1">
            <a:extLst>
              <a:ext uri="{FF2B5EF4-FFF2-40B4-BE49-F238E27FC236}">
                <a16:creationId xmlns:a16="http://schemas.microsoft.com/office/drawing/2014/main" id="{4C2EB5B6-FF01-4AFD-990A-A42B7EF6E0A7}"/>
              </a:ext>
            </a:extLst>
          </p:cNvPr>
          <p:cNvSpPr>
            <a:spLocks noGrp="1" noChangeArrowheads="1"/>
          </p:cNvSpPr>
          <p:nvPr>
            <p:ph type="title"/>
          </p:nvPr>
        </p:nvSpPr>
        <p:spPr bwMode="auto">
          <a:xfrm>
            <a:off x="1141413" y="1054268"/>
            <a:ext cx="1031250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t>The next method specifies </a:t>
            </a:r>
            <a:r>
              <a:rPr kumimoji="0" lang="en-US" altLang="en-US" sz="2000" b="0" i="0" u="none" strike="noStrike" cap="none" normalizeH="0" baseline="0" dirty="0">
                <a:ln>
                  <a:noFill/>
                </a:ln>
                <a:effectLst/>
                <a:latin typeface="SFMono-Regular"/>
              </a:rPr>
              <a:t>{id}</a:t>
            </a:r>
            <a: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t> in the route, which will be added to the route following a </a:t>
            </a:r>
            <a:r>
              <a:rPr kumimoji="0" lang="en-US" altLang="en-US" sz="2000" b="0" i="0" u="none" strike="noStrike" cap="none" normalizeH="0" baseline="0" dirty="0">
                <a:ln>
                  <a:noFill/>
                </a:ln>
                <a:effectLst/>
                <a:latin typeface="SFMono-Regular"/>
              </a:rPr>
              <a:t>/</a:t>
            </a:r>
            <a: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t> </a:t>
            </a:r>
            <a:b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br>
            <a: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t>so the full route will be something like </a:t>
            </a:r>
            <a:r>
              <a:rPr kumimoji="0" lang="en-US" altLang="en-US" sz="2000" b="0" i="0" u="none" strike="noStrike" cap="none" normalizeH="0" baseline="0" dirty="0">
                <a:ln>
                  <a:noFill/>
                </a:ln>
                <a:effectLst/>
                <a:latin typeface="SFMono-Regular"/>
              </a:rPr>
              <a:t>api/Games.</a:t>
            </a:r>
            <a: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t> </a:t>
            </a:r>
            <a:b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br>
            <a: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t>The </a:t>
            </a:r>
            <a:r>
              <a:rPr kumimoji="0" lang="en-US" altLang="en-US" sz="2000" b="0" i="0" u="none" strike="noStrike" cap="none" normalizeH="0" baseline="0" dirty="0">
                <a:ln>
                  <a:noFill/>
                </a:ln>
                <a:effectLst/>
                <a:latin typeface="SFMono-Regular"/>
              </a:rPr>
              <a:t>id</a:t>
            </a:r>
            <a: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t> input is mapped to the </a:t>
            </a:r>
            <a:r>
              <a:rPr kumimoji="0" lang="en-US" altLang="en-US" sz="2000" b="0" i="0" u="none" strike="noStrike" cap="none" normalizeH="0" baseline="0" dirty="0">
                <a:ln>
                  <a:noFill/>
                </a:ln>
                <a:effectLst/>
                <a:latin typeface="SFMono-Regular"/>
              </a:rPr>
              <a:t>id</a:t>
            </a:r>
            <a:r>
              <a:rPr kumimoji="0" lang="en-US" altLang="en-US" sz="2000" b="0" i="0" u="none" strike="noStrike" cap="none" normalizeH="0" baseline="0" dirty="0">
                <a:ln>
                  <a:noFill/>
                </a:ln>
                <a:effectLst/>
                <a:latin typeface="Segoe UI" panose="020B0502040204020203" pitchFamily="34" charset="0"/>
                <a:cs typeface="Segoe UI" panose="020B0502040204020203" pitchFamily="34" charset="0"/>
              </a:rPr>
              <a:t> parameter on the method. </a:t>
            </a: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1673043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computer&#10;&#10;Description automatically generated">
            <a:extLst>
              <a:ext uri="{FF2B5EF4-FFF2-40B4-BE49-F238E27FC236}">
                <a16:creationId xmlns:a16="http://schemas.microsoft.com/office/drawing/2014/main" id="{930816C9-0E31-45B7-9776-4BA0D2ADC1A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3873" r="61819" b="52587"/>
          <a:stretch/>
        </p:blipFill>
        <p:spPr>
          <a:xfrm>
            <a:off x="5645096" y="1477108"/>
            <a:ext cx="6367230" cy="4003554"/>
          </a:xfrm>
        </p:spPr>
      </p:pic>
      <p:sp>
        <p:nvSpPr>
          <p:cNvPr id="5" name="Rectangle 1">
            <a:extLst>
              <a:ext uri="{FF2B5EF4-FFF2-40B4-BE49-F238E27FC236}">
                <a16:creationId xmlns:a16="http://schemas.microsoft.com/office/drawing/2014/main" id="{8EFE0D6D-7D8E-4D51-88A7-BFA24ABAAA38}"/>
              </a:ext>
            </a:extLst>
          </p:cNvPr>
          <p:cNvSpPr>
            <a:spLocks noGrp="1" noChangeArrowheads="1"/>
          </p:cNvSpPr>
          <p:nvPr>
            <p:ph type="title"/>
          </p:nvPr>
        </p:nvSpPr>
        <p:spPr bwMode="auto">
          <a:xfrm>
            <a:off x="677586" y="420469"/>
            <a:ext cx="99350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Segoe UI" panose="020B0502040204020203" pitchFamily="34" charset="0"/>
                <a:cs typeface="Segoe UI" panose="020B0502040204020203" pitchFamily="34" charset="0"/>
              </a:rPr>
              <a:t>Next, an </a:t>
            </a:r>
            <a:r>
              <a:rPr kumimoji="0" lang="en-US" altLang="en-US" sz="2400" b="0" i="0" u="none" strike="noStrike" cap="none" normalizeH="0" baseline="0" dirty="0">
                <a:ln>
                  <a:noFill/>
                </a:ln>
                <a:effectLst/>
                <a:latin typeface="SFMono-Regular"/>
              </a:rPr>
              <a:t>[HttpPut]</a:t>
            </a:r>
            <a:r>
              <a:rPr kumimoji="0" lang="en-US" altLang="en-US" sz="2400" b="0" i="0" u="none" strike="noStrike" cap="none" normalizeH="0" baseline="0" dirty="0">
                <a:ln>
                  <a:noFill/>
                </a:ln>
                <a:effectLst/>
                <a:latin typeface="Segoe UI" panose="020B0502040204020203" pitchFamily="34" charset="0"/>
                <a:cs typeface="Segoe UI" panose="020B0502040204020203" pitchFamily="34" charset="0"/>
              </a:rPr>
              <a:t> request made to the API is used to perform updates</a:t>
            </a:r>
            <a:br>
              <a:rPr kumimoji="0" lang="en-US" altLang="en-US" sz="2400" b="0" i="0" u="none" strike="noStrike" cap="none" normalizeH="0" baseline="0" dirty="0">
                <a:ln>
                  <a:noFill/>
                </a:ln>
                <a:effectLst/>
                <a:latin typeface="Segoe UI" panose="020B0502040204020203" pitchFamily="34" charset="0"/>
                <a:cs typeface="Segoe UI" panose="020B0502040204020203" pitchFamily="34" charset="0"/>
              </a:rPr>
            </a:b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9802088-2FFA-432B-9775-0A898987D698}"/>
              </a:ext>
            </a:extLst>
          </p:cNvPr>
          <p:cNvSpPr>
            <a:spLocks noGrp="1" noChangeArrowheads="1"/>
          </p:cNvSpPr>
          <p:nvPr>
            <p:ph sz="half" idx="1"/>
          </p:nvPr>
        </p:nvSpPr>
        <p:spPr bwMode="auto">
          <a:xfrm>
            <a:off x="301293" y="1377338"/>
            <a:ext cx="5343803"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Segoe UI" panose="020B0502040204020203" pitchFamily="34" charset="0"/>
                <a:cs typeface="Segoe UI" panose="020B0502040204020203" pitchFamily="34" charset="0"/>
              </a:rPr>
              <a:t>An </a:t>
            </a:r>
            <a:r>
              <a:rPr kumimoji="0" lang="en-US" altLang="en-US" sz="2400" b="0" i="0" u="none" strike="noStrike" cap="none" normalizeH="0" baseline="0" dirty="0">
                <a:ln>
                  <a:noFill/>
                </a:ln>
                <a:effectLst/>
                <a:latin typeface="SFMono-Regular"/>
              </a:rPr>
              <a:t>[HttpPost]</a:t>
            </a:r>
            <a:r>
              <a:rPr kumimoji="0" lang="en-US" altLang="en-US" sz="2400" b="0" i="0" u="none" strike="noStrike" cap="none" normalizeH="0" baseline="0" dirty="0">
                <a:ln>
                  <a:noFill/>
                </a:ln>
                <a:effectLst/>
                <a:latin typeface="Segoe UI" panose="020B0502040204020203" pitchFamily="34" charset="0"/>
                <a:cs typeface="Segoe UI" panose="020B0502040204020203" pitchFamily="34" charset="0"/>
              </a:rPr>
              <a:t> request is used to add new records to the system. As with the </a:t>
            </a:r>
            <a:r>
              <a:rPr kumimoji="0" lang="en-US" altLang="en-US" sz="2400" b="0" i="0" u="none" strike="noStrike" cap="none" normalizeH="0" baseline="0" dirty="0">
                <a:ln>
                  <a:noFill/>
                </a:ln>
                <a:effectLst/>
                <a:latin typeface="SFMono-Regular"/>
              </a:rPr>
              <a:t>[HttpPut]</a:t>
            </a:r>
            <a:r>
              <a:rPr kumimoji="0" lang="en-US" altLang="en-US" sz="2400" b="0" i="0" u="none" strike="noStrike" cap="none" normalizeH="0" baseline="0" dirty="0">
                <a:ln>
                  <a:noFill/>
                </a:ln>
                <a:effectLst/>
                <a:latin typeface="Segoe UI" panose="020B0502040204020203" pitchFamily="34" charset="0"/>
                <a:cs typeface="Segoe UI" panose="020B0502040204020203" pitchFamily="34" charset="0"/>
              </a:rPr>
              <a:t>, the record is added in the body of the request.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Segoe UI" panose="020B0502040204020203" pitchFamily="34" charset="0"/>
                <a:cs typeface="Segoe UI" panose="020B0502040204020203" pitchFamily="34" charset="0"/>
              </a:rPr>
              <a:t>Finally an [httpdelete] is used to delete the record.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7030A0"/>
              </a:solidFill>
              <a:effectLst/>
            </a:endParaRPr>
          </a:p>
        </p:txBody>
      </p:sp>
    </p:spTree>
    <p:extLst>
      <p:ext uri="{BB962C8B-B14F-4D97-AF65-F5344CB8AC3E}">
        <p14:creationId xmlns:p14="http://schemas.microsoft.com/office/powerpoint/2010/main" val="1018272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6A22-7311-46CE-8FD7-5A987BF3D817}"/>
              </a:ext>
            </a:extLst>
          </p:cNvPr>
          <p:cNvSpPr>
            <a:spLocks noGrp="1"/>
          </p:cNvSpPr>
          <p:nvPr>
            <p:ph type="title"/>
          </p:nvPr>
        </p:nvSpPr>
        <p:spPr/>
        <p:txBody>
          <a:bodyPr/>
          <a:lstStyle/>
          <a:p>
            <a:r>
              <a:rPr lang="en-CA" b="1" dirty="0">
                <a:effectLst/>
              </a:rPr>
              <a:t>Adding Swagger</a:t>
            </a:r>
            <a:endParaRPr lang="en-CA" dirty="0"/>
          </a:p>
        </p:txBody>
      </p:sp>
      <p:sp>
        <p:nvSpPr>
          <p:cNvPr id="5" name="Rectangle 1">
            <a:extLst>
              <a:ext uri="{FF2B5EF4-FFF2-40B4-BE49-F238E27FC236}">
                <a16:creationId xmlns:a16="http://schemas.microsoft.com/office/drawing/2014/main" id="{B163A8EC-0BA2-42B1-9DC0-4C0FA693525D}"/>
              </a:ext>
            </a:extLst>
          </p:cNvPr>
          <p:cNvSpPr>
            <a:spLocks noGrp="1" noChangeArrowheads="1"/>
          </p:cNvSpPr>
          <p:nvPr>
            <p:ph idx="1"/>
          </p:nvPr>
        </p:nvSpPr>
        <p:spPr bwMode="auto">
          <a:xfrm>
            <a:off x="955882" y="2100905"/>
            <a:ext cx="915552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Swagger is an API documentation and testing tool that can be added as a set of services and middleware to 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 ASP.NET Core app.</a:t>
            </a:r>
          </a:p>
          <a:p>
            <a:pPr defTabSz="914400">
              <a:buClrTx/>
              <a:buSzTx/>
            </a:pP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 To do so, right-click on the project and choose </a:t>
            </a:r>
            <a:r>
              <a:rPr kumimoji="0" lang="en-US" altLang="en-US" sz="2800" b="1" i="0" u="none" strike="noStrike" cap="none" normalizeH="0" baseline="0" dirty="0">
                <a:ln>
                  <a:noFill/>
                </a:ln>
                <a:effectLst/>
                <a:latin typeface="Segoe UI" panose="020B0502040204020203" pitchFamily="34" charset="0"/>
                <a:cs typeface="Segoe UI" panose="020B0502040204020203" pitchFamily="34" charset="0"/>
              </a:rPr>
              <a:t>Manage NuGet Packages</a:t>
            </a: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 </a:t>
            </a:r>
          </a:p>
          <a:p>
            <a:pPr defTabSz="914400">
              <a:buClrTx/>
              <a:buSzTx/>
            </a:pP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Then, click </a:t>
            </a:r>
            <a:r>
              <a:rPr kumimoji="0" lang="en-US" altLang="en-US" sz="2800" b="1" i="0" u="none" strike="noStrike" cap="none" normalizeH="0" baseline="0" dirty="0">
                <a:ln>
                  <a:noFill/>
                </a:ln>
                <a:effectLst/>
                <a:latin typeface="Segoe UI" panose="020B0502040204020203" pitchFamily="34" charset="0"/>
                <a:cs typeface="Segoe UI" panose="020B0502040204020203" pitchFamily="34" charset="0"/>
              </a:rPr>
              <a:t>Browse</a:t>
            </a: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 search for </a:t>
            </a:r>
            <a:r>
              <a:rPr kumimoji="0" lang="en-US" altLang="en-US" sz="2800" b="0" i="0" u="none" strike="noStrike" cap="none" normalizeH="0" baseline="0" dirty="0" err="1">
                <a:ln>
                  <a:noFill/>
                </a:ln>
                <a:effectLst/>
                <a:latin typeface="SFMono-Regular"/>
              </a:rPr>
              <a:t>Swashbuckle.AspNetCore</a:t>
            </a: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 and install the 4.0.1 version.</a:t>
            </a:r>
            <a:endParaRPr kumimoji="0" lang="en-US" altLang="en-US" sz="2800" b="0" i="0" u="none" strike="noStrike" cap="none" normalizeH="0" baseline="0" dirty="0">
              <a:ln>
                <a:noFill/>
              </a:ln>
              <a:effectLst/>
            </a:endParaRPr>
          </a:p>
        </p:txBody>
      </p:sp>
    </p:spTree>
    <p:extLst>
      <p:ext uri="{BB962C8B-B14F-4D97-AF65-F5344CB8AC3E}">
        <p14:creationId xmlns:p14="http://schemas.microsoft.com/office/powerpoint/2010/main" val="3491679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90E18-DA16-4E63-99A3-0A2B3A2AB7BA}"/>
              </a:ext>
            </a:extLst>
          </p:cNvPr>
          <p:cNvSpPr>
            <a:spLocks noGrp="1"/>
          </p:cNvSpPr>
          <p:nvPr>
            <p:ph type="title"/>
          </p:nvPr>
        </p:nvSpPr>
        <p:spPr/>
        <p:txBody>
          <a:bodyPr/>
          <a:lstStyle/>
          <a:p>
            <a:r>
              <a:rPr lang="en-US" altLang="en-US" cap="none" dirty="0">
                <a:ln>
                  <a:noFill/>
                </a:ln>
                <a:effectLst/>
                <a:latin typeface="Segoe UI" panose="020B0502040204020203" pitchFamily="34" charset="0"/>
                <a:cs typeface="Segoe UI" panose="020B0502040204020203" pitchFamily="34" charset="0"/>
              </a:rPr>
              <a:t>Open </a:t>
            </a:r>
            <a:r>
              <a:rPr lang="en-US" altLang="en-US" cap="none" dirty="0">
                <a:ln>
                  <a:noFill/>
                </a:ln>
                <a:effectLst/>
                <a:latin typeface="SFMono-Regular"/>
              </a:rPr>
              <a:t>Startup.cs</a:t>
            </a:r>
            <a:r>
              <a:rPr lang="en-US" altLang="en-US" cap="none" dirty="0">
                <a:ln>
                  <a:noFill/>
                </a:ln>
                <a:effectLst/>
                <a:latin typeface="Segoe UI" panose="020B0502040204020203" pitchFamily="34" charset="0"/>
                <a:cs typeface="Segoe UI" panose="020B0502040204020203" pitchFamily="34" charset="0"/>
              </a:rPr>
              <a:t> and add the following to the end of the </a:t>
            </a:r>
            <a:r>
              <a:rPr lang="en-US" altLang="en-US" cap="none" dirty="0">
                <a:ln>
                  <a:noFill/>
                </a:ln>
                <a:effectLst/>
                <a:latin typeface="SFMono-Regular"/>
              </a:rPr>
              <a:t>ConfigureServices</a:t>
            </a:r>
            <a:r>
              <a:rPr lang="en-US" altLang="en-US" cap="none" dirty="0">
                <a:ln>
                  <a:noFill/>
                </a:ln>
                <a:effectLst/>
                <a:latin typeface="Segoe UI" panose="020B0502040204020203" pitchFamily="34" charset="0"/>
                <a:cs typeface="Segoe UI" panose="020B0502040204020203" pitchFamily="34" charset="0"/>
              </a:rPr>
              <a:t> method</a:t>
            </a:r>
            <a:r>
              <a:rPr lang="en-US" altLang="en-US" sz="1800" cap="none" dirty="0">
                <a:ln>
                  <a:noFill/>
                </a:ln>
                <a:solidFill>
                  <a:srgbClr val="171717"/>
                </a:solidFill>
                <a:effectLst/>
                <a:latin typeface="Segoe UI" panose="020B0502040204020203" pitchFamily="34" charset="0"/>
                <a:cs typeface="Segoe UI" panose="020B0502040204020203" pitchFamily="34" charset="0"/>
              </a:rPr>
              <a:t>:</a:t>
            </a:r>
            <a:endParaRPr lang="en-CA" dirty="0"/>
          </a:p>
        </p:txBody>
      </p:sp>
      <p:pic>
        <p:nvPicPr>
          <p:cNvPr id="10" name="Content Placeholder 9" descr="A screenshot of a computer&#10;&#10;Description automatically generated">
            <a:extLst>
              <a:ext uri="{FF2B5EF4-FFF2-40B4-BE49-F238E27FC236}">
                <a16:creationId xmlns:a16="http://schemas.microsoft.com/office/drawing/2014/main" id="{5E0897D3-99B2-436B-B240-D6A42A37166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9404" r="64991" b="56870"/>
          <a:stretch/>
        </p:blipFill>
        <p:spPr>
          <a:xfrm>
            <a:off x="5486401" y="2433430"/>
            <a:ext cx="6330028" cy="3580683"/>
          </a:xfrm>
        </p:spPr>
      </p:pic>
      <p:sp>
        <p:nvSpPr>
          <p:cNvPr id="5" name="Rectangle 1">
            <a:extLst>
              <a:ext uri="{FF2B5EF4-FFF2-40B4-BE49-F238E27FC236}">
                <a16:creationId xmlns:a16="http://schemas.microsoft.com/office/drawing/2014/main" id="{F33CC1AE-9CBE-47A7-BC22-B2FD915FC060}"/>
              </a:ext>
            </a:extLst>
          </p:cNvPr>
          <p:cNvSpPr>
            <a:spLocks noGrp="1" noChangeArrowheads="1"/>
          </p:cNvSpPr>
          <p:nvPr>
            <p:ph sz="half" idx="1"/>
          </p:nvPr>
        </p:nvSpPr>
        <p:spPr bwMode="auto">
          <a:xfrm>
            <a:off x="1008891" y="2433430"/>
            <a:ext cx="462328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pPr>
            <a:r>
              <a:rPr lang="en-US" altLang="en-US" sz="2800" cap="none" dirty="0">
                <a:effectLst/>
                <a:latin typeface="Segoe UI" panose="020B0502040204020203" pitchFamily="34" charset="0"/>
                <a:cs typeface="Segoe UI" panose="020B0502040204020203" pitchFamily="34" charset="0"/>
              </a:rPr>
              <a:t>A</a:t>
            </a: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dd </a:t>
            </a:r>
            <a:r>
              <a:rPr kumimoji="0" lang="en-US" altLang="en-US" sz="2800" b="0" i="0" u="none" strike="noStrike" cap="none" normalizeH="0" baseline="0" dirty="0">
                <a:ln>
                  <a:noFill/>
                </a:ln>
                <a:effectLst/>
                <a:latin typeface="SFMono-Regular"/>
              </a:rPr>
              <a:t>using Swashbuckle.AspNetCore.Swagger;</a:t>
            </a:r>
          </a:p>
          <a:p>
            <a:pPr defTabSz="914400" eaLnBrk="0" fontAlgn="base" hangingPunct="0">
              <a:spcBef>
                <a:spcPct val="0"/>
              </a:spcBef>
              <a:spcAft>
                <a:spcPct val="0"/>
              </a:spcAft>
              <a:buClrTx/>
              <a:buSzTx/>
            </a:pPr>
            <a:r>
              <a:rPr lang="en-US" altLang="en-US" sz="2800" cap="none" dirty="0">
                <a:effectLst/>
                <a:latin typeface="SFMono-Regular"/>
              </a:rPr>
              <a:t>Add the following code to the configure methods just before UseMVC.</a:t>
            </a:r>
            <a:endParaRPr kumimoji="0" lang="en-US" altLang="en-US" sz="2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59659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AABE47D-839B-481E-AACB-F50B21D4BF84}"/>
              </a:ext>
            </a:extLst>
          </p:cNvPr>
          <p:cNvPicPr>
            <a:picLocks noChangeAspect="1"/>
          </p:cNvPicPr>
          <p:nvPr/>
        </p:nvPicPr>
        <p:blipFill rotWithShape="1">
          <a:blip r:embed="rId2">
            <a:extLst>
              <a:ext uri="{28A0092B-C50C-407E-A947-70E740481C1C}">
                <a14:useLocalDpi xmlns:a14="http://schemas.microsoft.com/office/drawing/2010/main" val="0"/>
              </a:ext>
            </a:extLst>
          </a:blip>
          <a:srcRect r="62269" b="54497"/>
          <a:stretch/>
        </p:blipFill>
        <p:spPr>
          <a:xfrm>
            <a:off x="365760" y="506437"/>
            <a:ext cx="11057206" cy="5569175"/>
          </a:xfrm>
          <a:prstGeom prst="rect">
            <a:avLst/>
          </a:prstGeom>
        </p:spPr>
      </p:pic>
    </p:spTree>
    <p:extLst>
      <p:ext uri="{BB962C8B-B14F-4D97-AF65-F5344CB8AC3E}">
        <p14:creationId xmlns:p14="http://schemas.microsoft.com/office/powerpoint/2010/main" val="3931452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FF53-9229-4FA1-9074-5E01E1533259}"/>
              </a:ext>
            </a:extLst>
          </p:cNvPr>
          <p:cNvSpPr>
            <a:spLocks noGrp="1"/>
          </p:cNvSpPr>
          <p:nvPr>
            <p:ph type="title"/>
          </p:nvPr>
        </p:nvSpPr>
        <p:spPr>
          <a:xfrm>
            <a:off x="876369" y="357809"/>
            <a:ext cx="7210243" cy="684628"/>
          </a:xfrm>
        </p:spPr>
        <p:txBody>
          <a:bodyPr>
            <a:normAutofit/>
          </a:bodyPr>
          <a:lstStyle/>
          <a:p>
            <a:r>
              <a:rPr lang="en-CA" sz="2800" dirty="0">
                <a:solidFill>
                  <a:srgbClr val="7030A0"/>
                </a:solidFill>
                <a:latin typeface="Calibri" panose="020F0502020204030204" pitchFamily="34" charset="0"/>
                <a:cs typeface="Calibri" panose="020F0502020204030204" pitchFamily="34" charset="0"/>
              </a:rPr>
              <a:t>Test it out </a:t>
            </a:r>
          </a:p>
        </p:txBody>
      </p:sp>
      <p:pic>
        <p:nvPicPr>
          <p:cNvPr id="5" name="Content Placeholder 4" descr="A screenshot of a social media post&#10;&#10;Description automatically generated">
            <a:extLst>
              <a:ext uri="{FF2B5EF4-FFF2-40B4-BE49-F238E27FC236}">
                <a16:creationId xmlns:a16="http://schemas.microsoft.com/office/drawing/2014/main" id="{3C66C36D-401A-4581-BF36-B26CC949901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9979" b="30469"/>
          <a:stretch/>
        </p:blipFill>
        <p:spPr>
          <a:xfrm>
            <a:off x="876369" y="1351722"/>
            <a:ext cx="10997579" cy="5379069"/>
          </a:xfrm>
        </p:spPr>
      </p:pic>
    </p:spTree>
    <p:extLst>
      <p:ext uri="{BB962C8B-B14F-4D97-AF65-F5344CB8AC3E}">
        <p14:creationId xmlns:p14="http://schemas.microsoft.com/office/powerpoint/2010/main" val="4005065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47A1-DE12-4AC6-8A04-615A1E37A6EB}"/>
              </a:ext>
            </a:extLst>
          </p:cNvPr>
          <p:cNvSpPr>
            <a:spLocks noGrp="1"/>
          </p:cNvSpPr>
          <p:nvPr>
            <p:ph type="title"/>
          </p:nvPr>
        </p:nvSpPr>
        <p:spPr>
          <a:xfrm>
            <a:off x="1008891" y="1391478"/>
            <a:ext cx="9905998" cy="3405809"/>
          </a:xfrm>
        </p:spPr>
        <p:txBody>
          <a:bodyPr>
            <a:normAutofit/>
          </a:bodyPr>
          <a:lstStyle/>
          <a:p>
            <a:r>
              <a:rPr lang="en-US" sz="3600" b="1" dirty="0">
                <a:effectLst/>
                <a:latin typeface="Calibri" panose="020F0502020204030204" pitchFamily="34" charset="0"/>
                <a:cs typeface="Calibri" panose="020F0502020204030204" pitchFamily="34" charset="0"/>
              </a:rPr>
              <a:t>Deploy your ASP.NET Core app to Azure</a:t>
            </a:r>
            <a:endParaRPr lang="en-CA"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2604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8460-5066-4D6B-8676-6A627C8D0D90}"/>
              </a:ext>
            </a:extLst>
          </p:cNvPr>
          <p:cNvSpPr>
            <a:spLocks noGrp="1"/>
          </p:cNvSpPr>
          <p:nvPr>
            <p:ph type="title"/>
          </p:nvPr>
        </p:nvSpPr>
        <p:spPr/>
        <p:txBody>
          <a:bodyPr/>
          <a:lstStyle/>
          <a:p>
            <a:r>
              <a:rPr lang="en-US" b="1" dirty="0">
                <a:solidFill>
                  <a:srgbClr val="7030A0"/>
                </a:solidFill>
                <a:effectLst/>
              </a:rPr>
              <a:t>Publish to Azure App Service</a:t>
            </a:r>
            <a:endParaRPr lang="en-CA" dirty="0">
              <a:solidFill>
                <a:srgbClr val="7030A0"/>
              </a:solidFill>
            </a:endParaRPr>
          </a:p>
        </p:txBody>
      </p:sp>
      <p:sp>
        <p:nvSpPr>
          <p:cNvPr id="3" name="Content Placeholder 2">
            <a:extLst>
              <a:ext uri="{FF2B5EF4-FFF2-40B4-BE49-F238E27FC236}">
                <a16:creationId xmlns:a16="http://schemas.microsoft.com/office/drawing/2014/main" id="{38599EF8-CA86-4D1C-B1FC-E0DAA6BB6BCB}"/>
              </a:ext>
            </a:extLst>
          </p:cNvPr>
          <p:cNvSpPr>
            <a:spLocks noGrp="1"/>
          </p:cNvSpPr>
          <p:nvPr>
            <p:ph sz="half" idx="1"/>
          </p:nvPr>
        </p:nvSpPr>
        <p:spPr/>
        <p:txBody>
          <a:bodyPr>
            <a:normAutofit fontScale="92500" lnSpcReduction="10000"/>
          </a:bodyPr>
          <a:lstStyle/>
          <a:p>
            <a:r>
              <a:rPr lang="en-US" dirty="0">
                <a:effectLst/>
              </a:rPr>
              <a:t>Right-click on the project in solution explorer and choose </a:t>
            </a:r>
            <a:r>
              <a:rPr lang="en-US" b="1" dirty="0">
                <a:effectLst/>
              </a:rPr>
              <a:t>Publish</a:t>
            </a:r>
            <a:r>
              <a:rPr lang="en-US" dirty="0">
                <a:effectLst/>
              </a:rPr>
              <a:t>. </a:t>
            </a:r>
          </a:p>
          <a:p>
            <a:r>
              <a:rPr lang="en-US" dirty="0">
                <a:effectLst/>
              </a:rPr>
              <a:t>Leave the default settings of </a:t>
            </a:r>
            <a:r>
              <a:rPr lang="en-US" b="1" dirty="0">
                <a:effectLst/>
              </a:rPr>
              <a:t>App Service</a:t>
            </a:r>
            <a:r>
              <a:rPr lang="en-US" dirty="0">
                <a:effectLst/>
              </a:rPr>
              <a:t> and </a:t>
            </a:r>
            <a:r>
              <a:rPr lang="en-US" b="1" dirty="0">
                <a:effectLst/>
              </a:rPr>
              <a:t>Create New</a:t>
            </a:r>
            <a:r>
              <a:rPr lang="en-US" dirty="0">
                <a:effectLst/>
              </a:rPr>
              <a:t> and click the </a:t>
            </a:r>
            <a:r>
              <a:rPr lang="en-US" b="1" dirty="0">
                <a:effectLst/>
              </a:rPr>
              <a:t>Publish</a:t>
            </a:r>
            <a:r>
              <a:rPr lang="en-US" dirty="0">
                <a:effectLst/>
              </a:rPr>
              <a:t> button.</a:t>
            </a:r>
          </a:p>
          <a:p>
            <a:r>
              <a:rPr lang="en-US" dirty="0">
                <a:effectLst/>
              </a:rPr>
              <a:t> If you don't already have an Azure account, click the </a:t>
            </a:r>
            <a:r>
              <a:rPr lang="en-US" b="1" dirty="0">
                <a:effectLst/>
              </a:rPr>
              <a:t>Create your Free Azure Account</a:t>
            </a:r>
            <a:r>
              <a:rPr lang="en-US" dirty="0">
                <a:effectLst/>
              </a:rPr>
              <a:t> and complete the brief registration process.</a:t>
            </a:r>
          </a:p>
          <a:p>
            <a:r>
              <a:rPr lang="en-US" dirty="0">
                <a:effectLst/>
              </a:rPr>
              <a:t>Add Application Insights.</a:t>
            </a:r>
          </a:p>
          <a:p>
            <a:r>
              <a:rPr lang="en-US" dirty="0">
                <a:effectLst/>
              </a:rPr>
              <a:t>Click the </a:t>
            </a:r>
            <a:r>
              <a:rPr lang="en-US" b="1" dirty="0">
                <a:effectLst/>
              </a:rPr>
              <a:t>Create</a:t>
            </a:r>
            <a:r>
              <a:rPr lang="en-US" dirty="0">
                <a:effectLst/>
              </a:rPr>
              <a:t> button to continue.</a:t>
            </a:r>
          </a:p>
          <a:p>
            <a:pPr marL="0" indent="0">
              <a:buNone/>
            </a:pPr>
            <a:endParaRPr lang="en-CA" dirty="0"/>
          </a:p>
        </p:txBody>
      </p:sp>
      <p:pic>
        <p:nvPicPr>
          <p:cNvPr id="6" name="Content Placeholder 5" descr="A screenshot of a computer&#10;&#10;Description automatically generated">
            <a:extLst>
              <a:ext uri="{FF2B5EF4-FFF2-40B4-BE49-F238E27FC236}">
                <a16:creationId xmlns:a16="http://schemas.microsoft.com/office/drawing/2014/main" id="{70B5E587-39AC-4A06-8FB2-4D023E5B820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817" t="9405" r="57203" b="44201"/>
          <a:stretch/>
        </p:blipFill>
        <p:spPr>
          <a:xfrm>
            <a:off x="6170611" y="2222695"/>
            <a:ext cx="4876800" cy="3990078"/>
          </a:xfrm>
        </p:spPr>
      </p:pic>
    </p:spTree>
    <p:extLst>
      <p:ext uri="{BB962C8B-B14F-4D97-AF65-F5344CB8AC3E}">
        <p14:creationId xmlns:p14="http://schemas.microsoft.com/office/powerpoint/2010/main" val="214159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BC205-3653-4992-AE03-D3833626E299}"/>
              </a:ext>
            </a:extLst>
          </p:cNvPr>
          <p:cNvSpPr>
            <a:spLocks noGrp="1"/>
          </p:cNvSpPr>
          <p:nvPr>
            <p:ph type="title"/>
          </p:nvPr>
        </p:nvSpPr>
        <p:spPr/>
        <p:txBody>
          <a:bodyPr>
            <a:noAutofit/>
          </a:bodyPr>
          <a:lstStyle/>
          <a:p>
            <a:br>
              <a:rPr lang="en-US" sz="6000" b="1" i="1" dirty="0">
                <a:solidFill>
                  <a:schemeClr val="tx1">
                    <a:lumMod val="75000"/>
                  </a:schemeClr>
                </a:solidFill>
                <a:latin typeface="Calibri" panose="020F0502020204030204" pitchFamily="34" charset="0"/>
                <a:cs typeface="Calibri" panose="020F0502020204030204" pitchFamily="34" charset="0"/>
              </a:rPr>
            </a:br>
            <a:br>
              <a:rPr lang="en-US" sz="6000" b="1" i="1" dirty="0">
                <a:solidFill>
                  <a:schemeClr val="tx1">
                    <a:lumMod val="75000"/>
                  </a:schemeClr>
                </a:solidFill>
                <a:latin typeface="Calibri" panose="020F0502020204030204" pitchFamily="34" charset="0"/>
                <a:cs typeface="Calibri" panose="020F0502020204030204" pitchFamily="34" charset="0"/>
              </a:rPr>
            </a:br>
            <a:br>
              <a:rPr lang="en-US" sz="6000" b="1" i="1" dirty="0">
                <a:solidFill>
                  <a:schemeClr val="tx1">
                    <a:lumMod val="75000"/>
                  </a:schemeClr>
                </a:solidFill>
                <a:latin typeface="Calibri" panose="020F0502020204030204" pitchFamily="34" charset="0"/>
                <a:cs typeface="Calibri" panose="020F0502020204030204" pitchFamily="34" charset="0"/>
              </a:rPr>
            </a:br>
            <a:r>
              <a:rPr lang="en-US" sz="6000" b="1" i="1" dirty="0">
                <a:solidFill>
                  <a:schemeClr val="tx1">
                    <a:lumMod val="75000"/>
                  </a:schemeClr>
                </a:solidFill>
                <a:latin typeface="Calibri" panose="020F0502020204030204" pitchFamily="34" charset="0"/>
                <a:cs typeface="Calibri" panose="020F0502020204030204" pitchFamily="34" charset="0"/>
              </a:rPr>
              <a:t>CREATE YOUR FIRST ASP.NET CORE WEB APP</a:t>
            </a:r>
            <a:endParaRPr lang="en-CA" sz="6000" i="1" dirty="0">
              <a:solidFill>
                <a:schemeClr val="tx1">
                  <a:lumMod val="75000"/>
                </a:schemeClr>
              </a:solidFill>
            </a:endParaRPr>
          </a:p>
        </p:txBody>
      </p:sp>
    </p:spTree>
    <p:extLst>
      <p:ext uri="{BB962C8B-B14F-4D97-AF65-F5344CB8AC3E}">
        <p14:creationId xmlns:p14="http://schemas.microsoft.com/office/powerpoint/2010/main" val="3067766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D7D1-FB6A-4B6E-A710-639152E94B4E}"/>
              </a:ext>
            </a:extLst>
          </p:cNvPr>
          <p:cNvSpPr>
            <a:spLocks noGrp="1"/>
          </p:cNvSpPr>
          <p:nvPr>
            <p:ph type="title"/>
          </p:nvPr>
        </p:nvSpPr>
        <p:spPr>
          <a:xfrm>
            <a:off x="1141413" y="609600"/>
            <a:ext cx="9905998" cy="1351722"/>
          </a:xfrm>
        </p:spPr>
        <p:txBody>
          <a:bodyPr/>
          <a:lstStyle/>
          <a:p>
            <a:r>
              <a:rPr lang="en-US" b="1" dirty="0">
                <a:solidFill>
                  <a:srgbClr val="7030A0"/>
                </a:solidFill>
                <a:effectLst/>
                <a:latin typeface="Calibri" panose="020F0502020204030204" pitchFamily="34" charset="0"/>
                <a:cs typeface="Calibri" panose="020F0502020204030204" pitchFamily="34" charset="0"/>
              </a:rPr>
              <a:t>Exploring the Azure portal and your hosted app</a:t>
            </a:r>
            <a:endParaRPr lang="en-CA" dirty="0">
              <a:solidFill>
                <a:srgbClr val="7030A0"/>
              </a:solidFill>
              <a:latin typeface="Calibri" panose="020F0502020204030204" pitchFamily="34" charset="0"/>
              <a:cs typeface="Calibri" panose="020F050202020403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3CFDF3DB-5A5A-45FA-A353-C68B391EA4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9979" b="30019"/>
          <a:stretch/>
        </p:blipFill>
        <p:spPr>
          <a:xfrm>
            <a:off x="1141413" y="2180492"/>
            <a:ext cx="9099867" cy="4459876"/>
          </a:xfrm>
        </p:spPr>
      </p:pic>
    </p:spTree>
    <p:extLst>
      <p:ext uri="{BB962C8B-B14F-4D97-AF65-F5344CB8AC3E}">
        <p14:creationId xmlns:p14="http://schemas.microsoft.com/office/powerpoint/2010/main" val="2420552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3540-4770-4D04-8244-D2AFFDA4A1AB}"/>
              </a:ext>
            </a:extLst>
          </p:cNvPr>
          <p:cNvSpPr>
            <a:spLocks noGrp="1"/>
          </p:cNvSpPr>
          <p:nvPr>
            <p:ph type="title"/>
          </p:nvPr>
        </p:nvSpPr>
        <p:spPr>
          <a:xfrm>
            <a:off x="1141413" y="609600"/>
            <a:ext cx="9905998" cy="586154"/>
          </a:xfrm>
        </p:spPr>
        <p:txBody>
          <a:bodyPr>
            <a:noAutofit/>
          </a:bodyPr>
          <a:lstStyle/>
          <a:p>
            <a:r>
              <a:rPr lang="en-CA" sz="3600" dirty="0">
                <a:solidFill>
                  <a:schemeClr val="tx1"/>
                </a:solidFill>
                <a:latin typeface="Calibri" panose="020F0502020204030204" pitchFamily="34" charset="0"/>
                <a:cs typeface="Calibri" panose="020F0502020204030204" pitchFamily="34" charset="0"/>
              </a:rPr>
              <a:t>App service</a:t>
            </a:r>
          </a:p>
        </p:txBody>
      </p:sp>
      <p:pic>
        <p:nvPicPr>
          <p:cNvPr id="5" name="Content Placeholder 4" descr="A screenshot of a computer&#10;&#10;Description automatically generated">
            <a:extLst>
              <a:ext uri="{FF2B5EF4-FFF2-40B4-BE49-F238E27FC236}">
                <a16:creationId xmlns:a16="http://schemas.microsoft.com/office/drawing/2014/main" id="{E68EB2A2-2909-41AF-B746-E54BCD69623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90" r="54225" b="28669"/>
          <a:stretch/>
        </p:blipFill>
        <p:spPr>
          <a:xfrm>
            <a:off x="998806" y="1828799"/>
            <a:ext cx="10048605" cy="4844628"/>
          </a:xfrm>
        </p:spPr>
      </p:pic>
    </p:spTree>
    <p:extLst>
      <p:ext uri="{BB962C8B-B14F-4D97-AF65-F5344CB8AC3E}">
        <p14:creationId xmlns:p14="http://schemas.microsoft.com/office/powerpoint/2010/main" val="364675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FA9E29-3B9F-4CB0-A4DB-319D18FE3555}"/>
              </a:ext>
            </a:extLst>
          </p:cNvPr>
          <p:cNvSpPr/>
          <p:nvPr/>
        </p:nvSpPr>
        <p:spPr>
          <a:xfrm>
            <a:off x="1183431" y="713169"/>
            <a:ext cx="8954482" cy="5170646"/>
          </a:xfrm>
          <a:prstGeom prst="rect">
            <a:avLst/>
          </a:prstGeom>
        </p:spPr>
        <p:txBody>
          <a:bodyPr wrap="square">
            <a:spAutoFit/>
          </a:bodyPr>
          <a:lstStyle/>
          <a:p>
            <a:pPr marL="285750" indent="-285750">
              <a:buFont typeface="Arial" panose="020B0604020202020204" pitchFamily="34" charset="0"/>
              <a:buChar char="•"/>
            </a:pPr>
            <a:r>
              <a:rPr lang="en-CA" sz="2400" b="1" dirty="0">
                <a:latin typeface="Segoe UI" panose="020B0502040204020203" pitchFamily="34" charset="0"/>
              </a:rPr>
              <a:t>Scalability:</a:t>
            </a:r>
          </a:p>
          <a:p>
            <a:r>
              <a:rPr lang="en-US" sz="2400" dirty="0"/>
              <a:t>Scaling up refers to increasing the resources given to each instance hosting your app. Scaling out refers to increasing the number of instances hosting your app.</a:t>
            </a:r>
          </a:p>
          <a:p>
            <a:pPr marL="285750" indent="-285750">
              <a:buFont typeface="Arial" panose="020B0604020202020204" pitchFamily="34" charset="0"/>
              <a:buChar char="•"/>
            </a:pPr>
            <a:r>
              <a:rPr lang="en-CA" sz="2400" b="1" dirty="0"/>
              <a:t>Security and compliance:</a:t>
            </a:r>
          </a:p>
          <a:p>
            <a:r>
              <a:rPr lang="en-CA" sz="2400" dirty="0"/>
              <a:t>Azure App Service provides ISO, SOC, and PCI compliance. </a:t>
            </a:r>
            <a:r>
              <a:rPr lang="en-US" sz="2400" dirty="0"/>
              <a:t>These features are accessed in the Authentication / Authorization, Identity, backups, and SSL Settings menu options. </a:t>
            </a:r>
          </a:p>
          <a:p>
            <a:pPr marL="285750" indent="-285750">
              <a:buFont typeface="Arial" panose="020B0604020202020204" pitchFamily="34" charset="0"/>
              <a:buChar char="•"/>
            </a:pPr>
            <a:r>
              <a:rPr lang="en-CA" sz="2400" b="1" dirty="0"/>
              <a:t>Deployment slots:</a:t>
            </a:r>
          </a:p>
          <a:p>
            <a:r>
              <a:rPr lang="en-US" sz="2400" dirty="0"/>
              <a:t>Deployment Slots avoid this issue by allowing you to deploy to a separate staging instance or set of instances and warm these up before swapping them into production. </a:t>
            </a:r>
          </a:p>
          <a:p>
            <a:endParaRPr lang="en-CA" b="1" dirty="0"/>
          </a:p>
        </p:txBody>
      </p:sp>
    </p:spTree>
    <p:extLst>
      <p:ext uri="{BB962C8B-B14F-4D97-AF65-F5344CB8AC3E}">
        <p14:creationId xmlns:p14="http://schemas.microsoft.com/office/powerpoint/2010/main" val="3251641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4BCD3-B6E6-4856-A923-BFC0B33546AB}"/>
              </a:ext>
            </a:extLst>
          </p:cNvPr>
          <p:cNvSpPr>
            <a:spLocks noGrp="1"/>
          </p:cNvSpPr>
          <p:nvPr>
            <p:ph type="title"/>
          </p:nvPr>
        </p:nvSpPr>
        <p:spPr>
          <a:xfrm>
            <a:off x="1057006" y="356382"/>
            <a:ext cx="9905998" cy="769034"/>
          </a:xfrm>
        </p:spPr>
        <p:txBody>
          <a:bodyPr/>
          <a:lstStyle/>
          <a:p>
            <a:r>
              <a:rPr lang="en-CA" dirty="0">
                <a:solidFill>
                  <a:schemeClr val="tx1"/>
                </a:solidFill>
              </a:rPr>
              <a:t>scalibility</a:t>
            </a:r>
          </a:p>
        </p:txBody>
      </p:sp>
      <p:pic>
        <p:nvPicPr>
          <p:cNvPr id="5" name="Content Placeholder 4" descr="A screenshot of a social media post&#10;&#10;Description automatically generated">
            <a:extLst>
              <a:ext uri="{FF2B5EF4-FFF2-40B4-BE49-F238E27FC236}">
                <a16:creationId xmlns:a16="http://schemas.microsoft.com/office/drawing/2014/main" id="{88DA8D55-410B-4855-9F61-E6380F3A515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40" r="53285" b="35526"/>
          <a:stretch/>
        </p:blipFill>
        <p:spPr>
          <a:xfrm>
            <a:off x="1342914" y="1511028"/>
            <a:ext cx="8546674" cy="4453673"/>
          </a:xfrm>
        </p:spPr>
      </p:pic>
    </p:spTree>
    <p:extLst>
      <p:ext uri="{BB962C8B-B14F-4D97-AF65-F5344CB8AC3E}">
        <p14:creationId xmlns:p14="http://schemas.microsoft.com/office/powerpoint/2010/main" val="4175601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0A0C7-A32B-4E8D-BFEC-79AF6E266A88}"/>
              </a:ext>
            </a:extLst>
          </p:cNvPr>
          <p:cNvSpPr>
            <a:spLocks noGrp="1"/>
          </p:cNvSpPr>
          <p:nvPr>
            <p:ph type="title"/>
          </p:nvPr>
        </p:nvSpPr>
        <p:spPr>
          <a:xfrm>
            <a:off x="1141413" y="609600"/>
            <a:ext cx="9905998" cy="874643"/>
          </a:xfrm>
        </p:spPr>
        <p:txBody>
          <a:bodyPr/>
          <a:lstStyle/>
          <a:p>
            <a:r>
              <a:rPr lang="en-CA" dirty="0">
                <a:solidFill>
                  <a:schemeClr val="tx1"/>
                </a:solidFill>
              </a:rPr>
              <a:t>Deployment slots</a:t>
            </a:r>
          </a:p>
        </p:txBody>
      </p:sp>
      <p:pic>
        <p:nvPicPr>
          <p:cNvPr id="5" name="Content Placeholder 4" descr="A screenshot of a social media post&#10;&#10;Description automatically generated">
            <a:extLst>
              <a:ext uri="{FF2B5EF4-FFF2-40B4-BE49-F238E27FC236}">
                <a16:creationId xmlns:a16="http://schemas.microsoft.com/office/drawing/2014/main" id="{2A5C050E-B0CA-4F76-BE48-14982F9582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790" r="53319" b="31877"/>
          <a:stretch/>
        </p:blipFill>
        <p:spPr>
          <a:xfrm>
            <a:off x="723936" y="1484243"/>
            <a:ext cx="9905998" cy="4764157"/>
          </a:xfrm>
        </p:spPr>
      </p:pic>
    </p:spTree>
    <p:extLst>
      <p:ext uri="{BB962C8B-B14F-4D97-AF65-F5344CB8AC3E}">
        <p14:creationId xmlns:p14="http://schemas.microsoft.com/office/powerpoint/2010/main" val="468018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1FBE0-872F-4524-8102-D04C1D393C4F}"/>
              </a:ext>
            </a:extLst>
          </p:cNvPr>
          <p:cNvSpPr>
            <a:spLocks noGrp="1"/>
          </p:cNvSpPr>
          <p:nvPr>
            <p:ph type="title"/>
          </p:nvPr>
        </p:nvSpPr>
        <p:spPr>
          <a:xfrm>
            <a:off x="1141413" y="609600"/>
            <a:ext cx="9905998" cy="1020417"/>
          </a:xfrm>
        </p:spPr>
        <p:txBody>
          <a:bodyPr>
            <a:normAutofit/>
          </a:bodyPr>
          <a:lstStyle/>
          <a:p>
            <a:r>
              <a:rPr lang="en-CA" sz="3600" dirty="0">
                <a:solidFill>
                  <a:schemeClr val="tx1"/>
                </a:solidFill>
                <a:latin typeface="Calibri" panose="020F0502020204030204" pitchFamily="34" charset="0"/>
                <a:cs typeface="Calibri" panose="020F0502020204030204" pitchFamily="34" charset="0"/>
              </a:rPr>
              <a:t>Application insights</a:t>
            </a:r>
          </a:p>
        </p:txBody>
      </p:sp>
      <p:pic>
        <p:nvPicPr>
          <p:cNvPr id="5" name="Content Placeholder 4" descr="A screenshot of a social media post&#10;&#10;Description automatically generated">
            <a:extLst>
              <a:ext uri="{FF2B5EF4-FFF2-40B4-BE49-F238E27FC236}">
                <a16:creationId xmlns:a16="http://schemas.microsoft.com/office/drawing/2014/main" id="{BAF5447C-F4C8-4028-912E-C9C58307A0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4690" r="54589" b="34071"/>
          <a:stretch/>
        </p:blipFill>
        <p:spPr>
          <a:xfrm>
            <a:off x="653598" y="1510192"/>
            <a:ext cx="10699030" cy="4932811"/>
          </a:xfrm>
        </p:spPr>
      </p:pic>
    </p:spTree>
    <p:extLst>
      <p:ext uri="{BB962C8B-B14F-4D97-AF65-F5344CB8AC3E}">
        <p14:creationId xmlns:p14="http://schemas.microsoft.com/office/powerpoint/2010/main" val="3620937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2A1028-20EC-4D52-A40A-879142766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228" y="478302"/>
            <a:ext cx="9847384" cy="5908430"/>
          </a:xfrm>
          <a:prstGeom prst="rect">
            <a:avLst/>
          </a:prstGeom>
        </p:spPr>
      </p:pic>
    </p:spTree>
    <p:extLst>
      <p:ext uri="{BB962C8B-B14F-4D97-AF65-F5344CB8AC3E}">
        <p14:creationId xmlns:p14="http://schemas.microsoft.com/office/powerpoint/2010/main" val="27510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B1D88-E194-49FB-B25F-3C43D013AD5B}"/>
              </a:ext>
            </a:extLst>
          </p:cNvPr>
          <p:cNvSpPr>
            <a:spLocks noGrp="1"/>
          </p:cNvSpPr>
          <p:nvPr>
            <p:ph type="title"/>
          </p:nvPr>
        </p:nvSpPr>
        <p:spPr>
          <a:xfrm>
            <a:off x="930567" y="922351"/>
            <a:ext cx="9692640" cy="1325562"/>
          </a:xfrm>
        </p:spPr>
        <p:txBody>
          <a:bodyPr>
            <a:normAutofit fontScale="90000"/>
          </a:bodyPr>
          <a:lstStyle/>
          <a:p>
            <a:br>
              <a:rPr lang="en-US" b="1" dirty="0">
                <a:latin typeface="Calibri" panose="020F0502020204030204" pitchFamily="34" charset="0"/>
                <a:cs typeface="Calibri" panose="020F0502020204030204" pitchFamily="34" charset="0"/>
              </a:rPr>
            </a:br>
            <a:br>
              <a:rPr lang="en-US" b="1" dirty="0">
                <a:latin typeface="Calibri" panose="020F0502020204030204" pitchFamily="34" charset="0"/>
                <a:cs typeface="Calibri" panose="020F0502020204030204" pitchFamily="34" charset="0"/>
              </a:rPr>
            </a:br>
            <a:br>
              <a:rPr lang="en-US" b="1" dirty="0">
                <a:latin typeface="Calibri" panose="020F0502020204030204" pitchFamily="34" charset="0"/>
                <a:cs typeface="Calibri" panose="020F0502020204030204" pitchFamily="34" charset="0"/>
              </a:rPr>
            </a:br>
            <a:br>
              <a:rPr lang="en-US" b="1" dirty="0">
                <a:latin typeface="Calibri" panose="020F0502020204030204" pitchFamily="34" charset="0"/>
                <a:cs typeface="Calibri" panose="020F0502020204030204" pitchFamily="34" charset="0"/>
              </a:rPr>
            </a:b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 </a:t>
            </a:r>
            <a:r>
              <a:rPr lang="en-US" sz="4000" b="1" dirty="0">
                <a:solidFill>
                  <a:srgbClr val="7030A0"/>
                </a:solidFill>
                <a:latin typeface="Calibri" panose="020F0502020204030204" pitchFamily="34" charset="0"/>
                <a:cs typeface="Calibri" panose="020F0502020204030204" pitchFamily="34" charset="0"/>
              </a:rPr>
              <a:t>START VISUAL STUDIO AND CREATE NEW PROJECT</a:t>
            </a:r>
            <a:br>
              <a:rPr lang="en-US" b="1" dirty="0"/>
            </a:br>
            <a:endParaRPr lang="en-CA"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19378D8-2B7E-4B18-A0C3-6379338133A7}"/>
              </a:ext>
            </a:extLst>
          </p:cNvPr>
          <p:cNvSpPr>
            <a:spLocks noGrp="1"/>
          </p:cNvSpPr>
          <p:nvPr>
            <p:ph idx="1"/>
          </p:nvPr>
        </p:nvSpPr>
        <p:spPr/>
        <p:txBody>
          <a:bodyPr>
            <a:normAutofit/>
          </a:bodyPr>
          <a:lstStyle/>
          <a:p>
            <a:r>
              <a:rPr lang="en-US" sz="2400" dirty="0">
                <a:latin typeface="Calibri" panose="020F0502020204030204" pitchFamily="34" charset="0"/>
                <a:cs typeface="Calibri" panose="020F0502020204030204" pitchFamily="34" charset="0"/>
              </a:rPr>
              <a:t>Start Visual Studio 2019 and click </a:t>
            </a:r>
            <a:r>
              <a:rPr lang="en-US" sz="2400" b="1" dirty="0">
                <a:latin typeface="Calibri" panose="020F0502020204030204" pitchFamily="34" charset="0"/>
                <a:cs typeface="Calibri" panose="020F0502020204030204" pitchFamily="34" charset="0"/>
              </a:rPr>
              <a:t>Create new project</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Choose </a:t>
            </a:r>
            <a:r>
              <a:rPr lang="en-US" sz="2400" b="1" dirty="0">
                <a:latin typeface="Calibri" panose="020F0502020204030204" pitchFamily="34" charset="0"/>
                <a:cs typeface="Calibri" panose="020F0502020204030204" pitchFamily="34" charset="0"/>
              </a:rPr>
              <a:t>ASP.NET Core Web Application</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Choose the </a:t>
            </a:r>
            <a:r>
              <a:rPr lang="en-US" sz="2400" b="1" dirty="0">
                <a:latin typeface="Calibri" panose="020F0502020204030204" pitchFamily="34" charset="0"/>
                <a:cs typeface="Calibri" panose="020F0502020204030204" pitchFamily="34" charset="0"/>
              </a:rPr>
              <a:t>Web Application</a:t>
            </a:r>
            <a:r>
              <a:rPr lang="en-US" sz="2400" dirty="0">
                <a:latin typeface="Calibri" panose="020F0502020204030204" pitchFamily="34" charset="0"/>
                <a:cs typeface="Calibri" panose="020F0502020204030204" pitchFamily="34" charset="0"/>
              </a:rPr>
              <a:t> template and keep the default project name and location. In the dropdown with the ASP.NET Core version, choose </a:t>
            </a:r>
            <a:r>
              <a:rPr lang="en-US" sz="2400" b="1" dirty="0">
                <a:latin typeface="Calibri" panose="020F0502020204030204" pitchFamily="34" charset="0"/>
                <a:cs typeface="Calibri" panose="020F0502020204030204" pitchFamily="34" charset="0"/>
              </a:rPr>
              <a:t>ASP.NET Core 2.1</a:t>
            </a:r>
            <a:r>
              <a:rPr lang="en-US" sz="2400" dirty="0">
                <a:latin typeface="Calibri" panose="020F0502020204030204" pitchFamily="34" charset="0"/>
                <a:cs typeface="Calibri" panose="020F0502020204030204" pitchFamily="34" charset="0"/>
              </a:rPr>
              <a:t> or </a:t>
            </a:r>
            <a:r>
              <a:rPr lang="en-US" sz="2400" b="1" dirty="0">
                <a:latin typeface="Calibri" panose="020F0502020204030204" pitchFamily="34" charset="0"/>
                <a:cs typeface="Calibri" panose="020F0502020204030204" pitchFamily="34" charset="0"/>
              </a:rPr>
              <a:t>ASP.NET Core 2.2</a:t>
            </a:r>
            <a:r>
              <a:rPr lang="en-US" sz="2400" dirty="0">
                <a:latin typeface="Calibri" panose="020F0502020204030204" pitchFamily="34" charset="0"/>
                <a:cs typeface="Calibri" panose="020F0502020204030204" pitchFamily="34" charset="0"/>
              </a:rPr>
              <a:t>. Click </a:t>
            </a:r>
            <a:r>
              <a:rPr lang="en-US" sz="2400" b="1" dirty="0">
                <a:latin typeface="Calibri" panose="020F0502020204030204" pitchFamily="34" charset="0"/>
                <a:cs typeface="Calibri" panose="020F0502020204030204" pitchFamily="34" charset="0"/>
              </a:rPr>
              <a:t>Create</a:t>
            </a:r>
            <a:r>
              <a:rPr lang="en-US" sz="2400" dirty="0">
                <a:latin typeface="Calibri" panose="020F0502020204030204" pitchFamily="34" charset="0"/>
                <a:cs typeface="Calibri" panose="020F0502020204030204" pitchFamily="34" charset="0"/>
              </a:rPr>
              <a:t>. </a:t>
            </a:r>
            <a:endParaRPr lang="en-CA"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41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69BC-E59D-440F-B397-8032AD3C3DD6}"/>
              </a:ext>
            </a:extLst>
          </p:cNvPr>
          <p:cNvSpPr>
            <a:spLocks noGrp="1"/>
          </p:cNvSpPr>
          <p:nvPr>
            <p:ph type="title"/>
          </p:nvPr>
        </p:nvSpPr>
        <p:spPr>
          <a:xfrm>
            <a:off x="1143001" y="397565"/>
            <a:ext cx="9905998" cy="1905000"/>
          </a:xfrm>
        </p:spPr>
        <p:txBody>
          <a:bodyPr/>
          <a:lstStyle/>
          <a:p>
            <a:r>
              <a:rPr lang="en-CA" dirty="0">
                <a:solidFill>
                  <a:srgbClr val="7030A0"/>
                </a:solidFill>
                <a:latin typeface="Calibri" panose="020F0502020204030204" pitchFamily="34" charset="0"/>
                <a:cs typeface="Calibri" panose="020F0502020204030204" pitchFamily="34" charset="0"/>
              </a:rPr>
              <a:t>#Create a new asp.net core web application</a:t>
            </a:r>
          </a:p>
        </p:txBody>
      </p:sp>
      <p:pic>
        <p:nvPicPr>
          <p:cNvPr id="5" name="Content Placeholder 4" descr="A screenshot of a computer&#10;&#10;Description automatically generated">
            <a:extLst>
              <a:ext uri="{FF2B5EF4-FFF2-40B4-BE49-F238E27FC236}">
                <a16:creationId xmlns:a16="http://schemas.microsoft.com/office/drawing/2014/main" id="{CB77B437-42A7-4BBD-A259-E5FA98AFAF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656" t="15948" r="57501" b="39023"/>
          <a:stretch/>
        </p:blipFill>
        <p:spPr>
          <a:xfrm>
            <a:off x="1448972" y="1914771"/>
            <a:ext cx="7160455" cy="4680033"/>
          </a:xfrm>
        </p:spPr>
      </p:pic>
    </p:spTree>
    <p:extLst>
      <p:ext uri="{BB962C8B-B14F-4D97-AF65-F5344CB8AC3E}">
        <p14:creationId xmlns:p14="http://schemas.microsoft.com/office/powerpoint/2010/main" val="3176612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551C-7F4B-4DC9-A12D-057C07A87571}"/>
              </a:ext>
            </a:extLst>
          </p:cNvPr>
          <p:cNvSpPr>
            <a:spLocks noGrp="1"/>
          </p:cNvSpPr>
          <p:nvPr>
            <p:ph type="title"/>
          </p:nvPr>
        </p:nvSpPr>
        <p:spPr>
          <a:xfrm>
            <a:off x="783604" y="384313"/>
            <a:ext cx="9905998" cy="834887"/>
          </a:xfrm>
        </p:spPr>
        <p:txBody>
          <a:bodyPr>
            <a:normAutofit/>
          </a:bodyPr>
          <a:lstStyle/>
          <a:p>
            <a:r>
              <a:rPr lang="en-CA" sz="4400" b="1" dirty="0">
                <a:solidFill>
                  <a:srgbClr val="7030A0"/>
                </a:solidFill>
                <a:effectLst/>
                <a:latin typeface="Calibri" panose="020F0502020204030204" pitchFamily="34" charset="0"/>
                <a:cs typeface="Calibri" panose="020F0502020204030204" pitchFamily="34" charset="0"/>
              </a:rPr>
              <a:t>Explore the new project</a:t>
            </a:r>
            <a:endParaRPr lang="en-CA" sz="4400" dirty="0">
              <a:solidFill>
                <a:srgbClr val="7030A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124A177-C54F-4225-8F4C-BD758C16046C}"/>
              </a:ext>
            </a:extLst>
          </p:cNvPr>
          <p:cNvSpPr>
            <a:spLocks noGrp="1"/>
          </p:cNvSpPr>
          <p:nvPr>
            <p:ph idx="1"/>
          </p:nvPr>
        </p:nvSpPr>
        <p:spPr>
          <a:xfrm>
            <a:off x="1141413" y="1219201"/>
            <a:ext cx="9905998" cy="4572000"/>
          </a:xfrm>
        </p:spPr>
        <p:txBody>
          <a:bodyPr>
            <a:normAutofit lnSpcReduction="10000"/>
          </a:bodyPr>
          <a:lstStyle/>
          <a:p>
            <a:pPr marL="0" indent="0">
              <a:buNone/>
            </a:pPr>
            <a:endParaRPr lang="en-US" sz="1800" dirty="0">
              <a:effectLst/>
            </a:endParaRPr>
          </a:p>
          <a:p>
            <a:pPr marL="0" indent="0">
              <a:buNone/>
            </a:pPr>
            <a:endParaRPr lang="en-US" sz="1800" dirty="0">
              <a:effectLst/>
            </a:endParaRPr>
          </a:p>
          <a:p>
            <a:pPr marL="0" indent="0">
              <a:buNone/>
            </a:pPr>
            <a:r>
              <a:rPr lang="en-US" sz="1800" dirty="0">
                <a:effectLst/>
              </a:rPr>
              <a:t>In the solution explorer window on the right, you can view the contents of the new project. </a:t>
            </a:r>
          </a:p>
          <a:p>
            <a:pPr marL="0" indent="0">
              <a:buNone/>
            </a:pPr>
            <a:r>
              <a:rPr lang="en-CA" sz="1800" b="1" dirty="0">
                <a:effectLst/>
              </a:rPr>
              <a:t>www.root:</a:t>
            </a:r>
            <a:r>
              <a:rPr lang="en-US" sz="1800" dirty="0">
                <a:effectLst/>
              </a:rPr>
              <a:t>The </a:t>
            </a:r>
            <a:r>
              <a:rPr lang="en-US" sz="1800" i="1" dirty="0">
                <a:effectLst/>
              </a:rPr>
              <a:t>wwwroot</a:t>
            </a:r>
            <a:r>
              <a:rPr lang="en-US" sz="1800" dirty="0">
                <a:effectLst/>
              </a:rPr>
              <a:t> folder holds static files that will be publicly accessible from the web application. It typically holds stylesheets, client-side script files, and images.</a:t>
            </a:r>
          </a:p>
          <a:p>
            <a:pPr marL="0" indent="0">
              <a:buNone/>
            </a:pPr>
            <a:r>
              <a:rPr lang="en-US" sz="1800" b="1" dirty="0">
                <a:effectLst/>
              </a:rPr>
              <a:t>Pages: </a:t>
            </a:r>
            <a:r>
              <a:rPr lang="en-US" sz="1800" dirty="0">
                <a:effectLst/>
              </a:rPr>
              <a:t>The </a:t>
            </a:r>
            <a:r>
              <a:rPr lang="en-US" sz="1800" i="1" dirty="0">
                <a:effectLst/>
              </a:rPr>
              <a:t>Pages</a:t>
            </a:r>
            <a:r>
              <a:rPr lang="en-US" sz="1800" dirty="0">
                <a:effectLst/>
              </a:rPr>
              <a:t> folder holds the site's Razor Pages. The default template provides several pages, including the </a:t>
            </a:r>
            <a:r>
              <a:rPr lang="en-US" sz="1800" i="1" dirty="0">
                <a:effectLst/>
              </a:rPr>
              <a:t>Index.cshtml</a:t>
            </a:r>
            <a:r>
              <a:rPr lang="en-US" sz="1800" dirty="0">
                <a:effectLst/>
              </a:rPr>
              <a:t> page.</a:t>
            </a:r>
          </a:p>
          <a:p>
            <a:pPr marL="0" indent="0">
              <a:buNone/>
            </a:pPr>
            <a:r>
              <a:rPr lang="en-US" sz="1800" b="1" dirty="0">
                <a:effectLst/>
              </a:rPr>
              <a:t>Appsettings.json: </a:t>
            </a:r>
            <a:r>
              <a:rPr lang="en-US" sz="1800" dirty="0">
                <a:effectLst/>
              </a:rPr>
              <a:t>This file holds configuration settings for the site, in JSON format.</a:t>
            </a:r>
          </a:p>
          <a:p>
            <a:pPr marL="0" indent="0">
              <a:buNone/>
            </a:pPr>
            <a:r>
              <a:rPr lang="en-US" sz="1800" b="1" dirty="0">
                <a:effectLst/>
              </a:rPr>
              <a:t>Program.cs: </a:t>
            </a:r>
            <a:r>
              <a:rPr lang="en-US" sz="1800" dirty="0">
                <a:effectLst/>
              </a:rPr>
              <a:t>This file acts as the entry point for the application. When the app is run, its Main method is the first method that is run and is responsible for creating the Web Host that will contain the application.</a:t>
            </a:r>
          </a:p>
          <a:p>
            <a:pPr marL="0" indent="0">
              <a:buNone/>
            </a:pPr>
            <a:r>
              <a:rPr lang="en-US" sz="1800" b="1" dirty="0">
                <a:effectLst/>
              </a:rPr>
              <a:t>Startup.cs: </a:t>
            </a:r>
            <a:r>
              <a:rPr lang="en-US" sz="1800" dirty="0">
                <a:effectLst/>
              </a:rPr>
              <a:t>The home page for the site incudes some html markup and server-side razor code.it uses razor to specify the page model,index modelwhich is located in the associated Index.cshtml.cs file.</a:t>
            </a:r>
          </a:p>
          <a:p>
            <a:pPr marL="0" indent="0">
              <a:buNone/>
            </a:pPr>
            <a:endParaRPr lang="en-US" sz="1400" dirty="0">
              <a:effectLst/>
            </a:endParaRPr>
          </a:p>
          <a:p>
            <a:pPr marL="0" indent="0">
              <a:buNone/>
            </a:pPr>
            <a:endParaRPr lang="en-US" sz="1400" dirty="0">
              <a:effectLst/>
            </a:endParaRPr>
          </a:p>
          <a:p>
            <a:pPr marL="0" indent="0">
              <a:buNone/>
            </a:pPr>
            <a:endParaRPr lang="en-CA" dirty="0"/>
          </a:p>
        </p:txBody>
      </p:sp>
    </p:spTree>
    <p:extLst>
      <p:ext uri="{BB962C8B-B14F-4D97-AF65-F5344CB8AC3E}">
        <p14:creationId xmlns:p14="http://schemas.microsoft.com/office/powerpoint/2010/main" val="1486326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F4F8F-54D0-48CA-A7DB-852147CE3201}"/>
              </a:ext>
            </a:extLst>
          </p:cNvPr>
          <p:cNvSpPr>
            <a:spLocks noGrp="1"/>
          </p:cNvSpPr>
          <p:nvPr>
            <p:ph type="title"/>
          </p:nvPr>
        </p:nvSpPr>
        <p:spPr/>
        <p:txBody>
          <a:bodyPr/>
          <a:lstStyle/>
          <a:p>
            <a:r>
              <a:rPr lang="en-CA" dirty="0"/>
              <a:t>.</a:t>
            </a:r>
          </a:p>
        </p:txBody>
      </p:sp>
      <p:pic>
        <p:nvPicPr>
          <p:cNvPr id="6" name="Picture Placeholder 5" descr="A screenshot of a computer&#10;&#10;Description automatically generated">
            <a:extLst>
              <a:ext uri="{FF2B5EF4-FFF2-40B4-BE49-F238E27FC236}">
                <a16:creationId xmlns:a16="http://schemas.microsoft.com/office/drawing/2014/main" id="{25E41A73-45FF-4E66-BF9D-679D9C4306C0}"/>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391" t="19355" r="64158" b="30481"/>
          <a:stretch/>
        </p:blipFill>
        <p:spPr>
          <a:xfrm>
            <a:off x="2532184" y="276403"/>
            <a:ext cx="6217921" cy="3906480"/>
          </a:xfrm>
        </p:spPr>
      </p:pic>
      <p:sp>
        <p:nvSpPr>
          <p:cNvPr id="4" name="Text Placeholder 3">
            <a:extLst>
              <a:ext uri="{FF2B5EF4-FFF2-40B4-BE49-F238E27FC236}">
                <a16:creationId xmlns:a16="http://schemas.microsoft.com/office/drawing/2014/main" id="{DD31DAE9-B031-43D0-AD6F-5CACF49A69AD}"/>
              </a:ext>
            </a:extLst>
          </p:cNvPr>
          <p:cNvSpPr>
            <a:spLocks noGrp="1"/>
          </p:cNvSpPr>
          <p:nvPr>
            <p:ph type="body" sz="half" idx="2"/>
          </p:nvPr>
        </p:nvSpPr>
        <p:spPr/>
        <p:txBody>
          <a:bodyPr/>
          <a:lstStyle/>
          <a:p>
            <a:r>
              <a:rPr lang="en-CA" dirty="0"/>
              <a:t>.</a:t>
            </a:r>
          </a:p>
        </p:txBody>
      </p:sp>
    </p:spTree>
    <p:extLst>
      <p:ext uri="{BB962C8B-B14F-4D97-AF65-F5344CB8AC3E}">
        <p14:creationId xmlns:p14="http://schemas.microsoft.com/office/powerpoint/2010/main" val="229770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8A1D-118B-47ED-815F-8185FCAA27C8}"/>
              </a:ext>
            </a:extLst>
          </p:cNvPr>
          <p:cNvSpPr>
            <a:spLocks noGrp="1"/>
          </p:cNvSpPr>
          <p:nvPr>
            <p:ph type="title"/>
          </p:nvPr>
        </p:nvSpPr>
        <p:spPr>
          <a:xfrm>
            <a:off x="6420465" y="609600"/>
            <a:ext cx="5122606" cy="1905000"/>
          </a:xfrm>
        </p:spPr>
        <p:txBody>
          <a:bodyPr>
            <a:normAutofit/>
          </a:bodyPr>
          <a:lstStyle/>
          <a:p>
            <a:r>
              <a:rPr lang="en-CA" b="1" dirty="0">
                <a:effectLst/>
              </a:rPr>
              <a:t>Customize the application</a:t>
            </a:r>
            <a:endParaRPr lang="en-CA" dirty="0"/>
          </a:p>
        </p:txBody>
      </p:sp>
      <p:sp>
        <p:nvSpPr>
          <p:cNvPr id="3" name="Content Placeholder 2">
            <a:extLst>
              <a:ext uri="{FF2B5EF4-FFF2-40B4-BE49-F238E27FC236}">
                <a16:creationId xmlns:a16="http://schemas.microsoft.com/office/drawing/2014/main" id="{D1B103C0-C34B-4EB3-88EC-7399F36D9A40}"/>
              </a:ext>
            </a:extLst>
          </p:cNvPr>
          <p:cNvSpPr>
            <a:spLocks noGrp="1"/>
          </p:cNvSpPr>
          <p:nvPr>
            <p:ph idx="1"/>
          </p:nvPr>
        </p:nvSpPr>
        <p:spPr>
          <a:xfrm>
            <a:off x="6420465" y="2666999"/>
            <a:ext cx="5122606" cy="3216276"/>
          </a:xfrm>
        </p:spPr>
        <p:txBody>
          <a:bodyPr>
            <a:normAutofit/>
          </a:bodyPr>
          <a:lstStyle/>
          <a:p>
            <a:pPr marL="0" indent="0">
              <a:buNone/>
            </a:pPr>
            <a:r>
              <a:rPr lang="en-US" dirty="0">
                <a:effectLst/>
              </a:rPr>
              <a:t>add a property to the </a:t>
            </a:r>
            <a:r>
              <a:rPr lang="en-US" i="1" dirty="0">
                <a:effectLst/>
              </a:rPr>
              <a:t>Index.cshtml.cs</a:t>
            </a:r>
            <a:r>
              <a:rPr lang="en-US" dirty="0">
                <a:effectLst/>
              </a:rPr>
              <a:t> file</a:t>
            </a:r>
          </a:p>
          <a:p>
            <a:endParaRPr lang="en-CA" dirty="0"/>
          </a:p>
        </p:txBody>
      </p:sp>
      <p:pic>
        <p:nvPicPr>
          <p:cNvPr id="5" name="Picture 4" descr="A screenshot of a computer&#10;&#10;Description automatically generated">
            <a:extLst>
              <a:ext uri="{FF2B5EF4-FFF2-40B4-BE49-F238E27FC236}">
                <a16:creationId xmlns:a16="http://schemas.microsoft.com/office/drawing/2014/main" id="{E456794A-42A1-4CBF-BC18-427526265EAD}"/>
              </a:ext>
            </a:extLst>
          </p:cNvPr>
          <p:cNvPicPr>
            <a:picLocks noChangeAspect="1"/>
          </p:cNvPicPr>
          <p:nvPr/>
        </p:nvPicPr>
        <p:blipFill rotWithShape="1">
          <a:blip r:embed="rId3">
            <a:extLst>
              <a:ext uri="{28A0092B-C50C-407E-A947-70E740481C1C}">
                <a14:useLocalDpi xmlns:a14="http://schemas.microsoft.com/office/drawing/2010/main" val="0"/>
              </a:ext>
            </a:extLst>
          </a:blip>
          <a:srcRect t="8252" r="63411" b="54902"/>
          <a:stretch/>
        </p:blipFill>
        <p:spPr>
          <a:xfrm>
            <a:off x="643193" y="609600"/>
            <a:ext cx="5777272" cy="527367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0888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1E52FFB7-81BE-4E28-AA1A-9F13334F31CF}"/>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3873" r="63982" b="56156"/>
          <a:stretch/>
        </p:blipFill>
        <p:spPr>
          <a:xfrm>
            <a:off x="689317" y="1533378"/>
            <a:ext cx="5022165" cy="4257822"/>
          </a:xfrm>
        </p:spPr>
      </p:pic>
      <p:sp>
        <p:nvSpPr>
          <p:cNvPr id="5" name="Rectangle 1">
            <a:extLst>
              <a:ext uri="{FF2B5EF4-FFF2-40B4-BE49-F238E27FC236}">
                <a16:creationId xmlns:a16="http://schemas.microsoft.com/office/drawing/2014/main" id="{0D803518-119D-40C6-87FF-62BE2A54B81E}"/>
              </a:ext>
            </a:extLst>
          </p:cNvPr>
          <p:cNvSpPr>
            <a:spLocks noGrp="1" noChangeArrowheads="1"/>
          </p:cNvSpPr>
          <p:nvPr>
            <p:ph type="title"/>
          </p:nvPr>
        </p:nvSpPr>
        <p:spPr bwMode="auto">
          <a:xfrm>
            <a:off x="1029645" y="482025"/>
            <a:ext cx="101327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7030A0"/>
                </a:solidFill>
                <a:effectLst/>
                <a:latin typeface="Calibri" panose="020F0502020204030204" pitchFamily="34" charset="0"/>
                <a:cs typeface="Calibri" panose="020F0502020204030204" pitchFamily="34" charset="0"/>
              </a:rPr>
              <a:t>Replace the &lt;div&gt; content in </a:t>
            </a:r>
            <a:r>
              <a:rPr kumimoji="0" lang="en-US" altLang="en-US" b="0" i="1" u="none" strike="noStrike" cap="none" normalizeH="0" baseline="0">
                <a:ln>
                  <a:noFill/>
                </a:ln>
                <a:solidFill>
                  <a:srgbClr val="7030A0"/>
                </a:solidFill>
                <a:effectLst/>
                <a:latin typeface="Calibri" panose="020F0502020204030204" pitchFamily="34" charset="0"/>
                <a:cs typeface="Calibri" panose="020F0502020204030204" pitchFamily="34" charset="0"/>
              </a:rPr>
              <a:t>Index.cshtml</a:t>
            </a:r>
            <a:r>
              <a:rPr kumimoji="0" lang="en-US" altLang="en-US" b="0" i="0" u="none" strike="noStrike" cap="none" normalizeH="0" baseline="0">
                <a:ln>
                  <a:noFill/>
                </a:ln>
                <a:solidFill>
                  <a:srgbClr val="7030A0"/>
                </a:solidFill>
                <a:effectLst/>
                <a:latin typeface="Calibri" panose="020F0502020204030204" pitchFamily="34" charset="0"/>
                <a:cs typeface="Calibri" panose="020F0502020204030204" pitchFamily="34" charset="0"/>
              </a:rPr>
              <a:t> with this markup:</a:t>
            </a:r>
            <a:endParaRPr kumimoji="0" lang="en-US" altLang="en-US" b="0" i="0" u="none" strike="noStrike" cap="none" normalizeH="0" baseline="0" dirty="0">
              <a:ln>
                <a:noFill/>
              </a:ln>
              <a:solidFill>
                <a:srgbClr val="7030A0"/>
              </a:solidFill>
              <a:effectLst/>
              <a:latin typeface="Calibri" panose="020F0502020204030204" pitchFamily="34" charset="0"/>
              <a:cs typeface="Calibri" panose="020F0502020204030204" pitchFamily="34" charset="0"/>
            </a:endParaRPr>
          </a:p>
        </p:txBody>
      </p:sp>
      <p:pic>
        <p:nvPicPr>
          <p:cNvPr id="13" name="Content Placeholder 12" descr="A screenshot of a computer&#10;&#10;Description automatically generated">
            <a:extLst>
              <a:ext uri="{FF2B5EF4-FFF2-40B4-BE49-F238E27FC236}">
                <a16:creationId xmlns:a16="http://schemas.microsoft.com/office/drawing/2014/main" id="{01A08D3B-0C13-4C44-BF87-46FD2B1CC96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9" r="47107" b="56869"/>
          <a:stretch/>
        </p:blipFill>
        <p:spPr>
          <a:xfrm>
            <a:off x="6271486" y="1533378"/>
            <a:ext cx="5700119" cy="4257822"/>
          </a:xfrm>
        </p:spPr>
      </p:pic>
    </p:spTree>
    <p:extLst>
      <p:ext uri="{BB962C8B-B14F-4D97-AF65-F5344CB8AC3E}">
        <p14:creationId xmlns:p14="http://schemas.microsoft.com/office/powerpoint/2010/main" val="22525033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otalTime>208</TotalTime>
  <Words>1255</Words>
  <Application>Microsoft Office PowerPoint</Application>
  <PresentationFormat>Widescreen</PresentationFormat>
  <Paragraphs>80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Segoe UI</vt:lpstr>
      <vt:lpstr>SFMono-Regular</vt:lpstr>
      <vt:lpstr>Mesh</vt:lpstr>
      <vt:lpstr>ASP.NET CORE WEB APP</vt:lpstr>
      <vt:lpstr>INSTALL VISUAL STUDIO CODE</vt:lpstr>
      <vt:lpstr>   CREATE YOUR FIRST ASP.NET CORE WEB APP</vt:lpstr>
      <vt:lpstr>      START VISUAL STUDIO AND CREATE NEW PROJECT </vt:lpstr>
      <vt:lpstr>#Create a new asp.net core web application</vt:lpstr>
      <vt:lpstr>Explore the new project</vt:lpstr>
      <vt:lpstr>.</vt:lpstr>
      <vt:lpstr>Customize the application</vt:lpstr>
      <vt:lpstr>Replace the &lt;div&gt; content in Index.cshtml with this markup:</vt:lpstr>
      <vt:lpstr>Work with data using Entity Framework</vt:lpstr>
      <vt:lpstr>Add your model</vt:lpstr>
      <vt:lpstr>Create the pages to manage your game library </vt:lpstr>
      <vt:lpstr>  the following Razor Pages added to your Games folder: * Create.cshtml * Delete.cshtml * Details.cshtml * Edit.cshtml * Index.cshtml </vt:lpstr>
      <vt:lpstr>In the Games folder, the scaffolding operation  added code to my Startup.cs class.  Looking in the ConfigureServices method</vt:lpstr>
      <vt:lpstr>create the database  by adding some code to Program.cs:</vt:lpstr>
      <vt:lpstr>Test It Out</vt:lpstr>
      <vt:lpstr>Expose a web API from your ASP.NET Core app</vt:lpstr>
      <vt:lpstr>* Open your ASP.NET Core app in Visual Studio 2019. * Right click on the project and add a new folder called Api. Then, right click on this  folder and choose Add &gt; New Scaffolded Item. Choose API Controller with actions, using Entity Framework. Now choose an existing model class and click Add. </vt:lpstr>
      <vt:lpstr>The second attribute, [ApiController],  adds some useful validations to the class.</vt:lpstr>
      <vt:lpstr>The controller uses the existing AppDbContext, passed into its constructor.  </vt:lpstr>
      <vt:lpstr>A simple GET request, as specified using the [HttpGet] attribute.</vt:lpstr>
      <vt:lpstr>The next method specifies {id} in the route, which will be added to the route following a /  so the full route will be something like api/Games.  The id input is mapped to the id parameter on the method. </vt:lpstr>
      <vt:lpstr>Next, an [HttpPut] request made to the API is used to perform updates .</vt:lpstr>
      <vt:lpstr>Adding Swagger</vt:lpstr>
      <vt:lpstr>Open Startup.cs and add the following to the end of the ConfigureServices method:</vt:lpstr>
      <vt:lpstr>PowerPoint Presentation</vt:lpstr>
      <vt:lpstr>Test it out </vt:lpstr>
      <vt:lpstr>Deploy your ASP.NET Core app to Azure</vt:lpstr>
      <vt:lpstr>Publish to Azure App Service</vt:lpstr>
      <vt:lpstr>Exploring the Azure portal and your hosted app</vt:lpstr>
      <vt:lpstr>App service</vt:lpstr>
      <vt:lpstr>PowerPoint Presentation</vt:lpstr>
      <vt:lpstr>scalibility</vt:lpstr>
      <vt:lpstr>Deployment slots</vt:lpstr>
      <vt:lpstr>Application insights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mehakjot kaur</dc:creator>
  <cp:lastModifiedBy>mehakjot kaur</cp:lastModifiedBy>
  <cp:revision>16</cp:revision>
  <dcterms:created xsi:type="dcterms:W3CDTF">2020-07-29T23:46:19Z</dcterms:created>
  <dcterms:modified xsi:type="dcterms:W3CDTF">2020-07-30T04:00:58Z</dcterms:modified>
</cp:coreProperties>
</file>